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Default Extension="wav" ContentType="audio/wav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Layouts/slideLayout3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  <p:sldMasterId id="2147483816" r:id="rId2"/>
    <p:sldMasterId id="2147483817" r:id="rId3"/>
    <p:sldMasterId id="2147483818" r:id="rId4"/>
    <p:sldMasterId id="2147483819" r:id="rId5"/>
  </p:sldMasterIdLst>
  <p:sldIdLst>
    <p:sldId id="258" r:id="rId6"/>
    <p:sldId id="257" r:id="rId7"/>
    <p:sldId id="322" r:id="rId8"/>
    <p:sldId id="397" r:id="rId9"/>
    <p:sldId id="394" r:id="rId10"/>
    <p:sldId id="259" r:id="rId11"/>
    <p:sldId id="260" r:id="rId12"/>
    <p:sldId id="261" r:id="rId13"/>
    <p:sldId id="262" r:id="rId14"/>
    <p:sldId id="389" r:id="rId15"/>
    <p:sldId id="366" r:id="rId16"/>
    <p:sldId id="263" r:id="rId17"/>
    <p:sldId id="392" r:id="rId18"/>
    <p:sldId id="264" r:id="rId19"/>
    <p:sldId id="265" r:id="rId20"/>
    <p:sldId id="390" r:id="rId21"/>
    <p:sldId id="266" r:id="rId22"/>
    <p:sldId id="391" r:id="rId23"/>
    <p:sldId id="267" r:id="rId24"/>
    <p:sldId id="387" r:id="rId25"/>
    <p:sldId id="268" r:id="rId26"/>
    <p:sldId id="385" r:id="rId27"/>
    <p:sldId id="386" r:id="rId28"/>
    <p:sldId id="269" r:id="rId29"/>
    <p:sldId id="361" r:id="rId30"/>
    <p:sldId id="270" r:id="rId31"/>
    <p:sldId id="388" r:id="rId32"/>
    <p:sldId id="368" r:id="rId33"/>
    <p:sldId id="271" r:id="rId34"/>
    <p:sldId id="369" r:id="rId35"/>
    <p:sldId id="370" r:id="rId36"/>
    <p:sldId id="371" r:id="rId37"/>
    <p:sldId id="272" r:id="rId38"/>
    <p:sldId id="273" r:id="rId39"/>
    <p:sldId id="274" r:id="rId40"/>
    <p:sldId id="275" r:id="rId41"/>
    <p:sldId id="379" r:id="rId42"/>
    <p:sldId id="393" r:id="rId43"/>
    <p:sldId id="380" r:id="rId44"/>
    <p:sldId id="381" r:id="rId45"/>
    <p:sldId id="382" r:id="rId46"/>
    <p:sldId id="398" r:id="rId47"/>
    <p:sldId id="383" r:id="rId48"/>
    <p:sldId id="384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307" r:id="rId58"/>
    <p:sldId id="308" r:id="rId59"/>
    <p:sldId id="317" r:id="rId60"/>
    <p:sldId id="284" r:id="rId61"/>
    <p:sldId id="287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285" r:id="rId71"/>
    <p:sldId id="286" r:id="rId72"/>
    <p:sldId id="288" r:id="rId73"/>
    <p:sldId id="289" r:id="rId74"/>
    <p:sldId id="290" r:id="rId75"/>
    <p:sldId id="291" r:id="rId76"/>
    <p:sldId id="292" r:id="rId77"/>
    <p:sldId id="293" r:id="rId78"/>
    <p:sldId id="294" r:id="rId79"/>
    <p:sldId id="295" r:id="rId80"/>
    <p:sldId id="296" r:id="rId81"/>
    <p:sldId id="297" r:id="rId82"/>
    <p:sldId id="298" r:id="rId83"/>
    <p:sldId id="299" r:id="rId84"/>
    <p:sldId id="300" r:id="rId85"/>
    <p:sldId id="301" r:id="rId86"/>
    <p:sldId id="302" r:id="rId87"/>
    <p:sldId id="303" r:id="rId88"/>
    <p:sldId id="304" r:id="rId89"/>
    <p:sldId id="305" r:id="rId90"/>
    <p:sldId id="306" r:id="rId91"/>
    <p:sldId id="323" r:id="rId92"/>
    <p:sldId id="324" r:id="rId93"/>
    <p:sldId id="325" r:id="rId94"/>
    <p:sldId id="326" r:id="rId95"/>
    <p:sldId id="327" r:id="rId96"/>
    <p:sldId id="328" r:id="rId97"/>
    <p:sldId id="331" r:id="rId98"/>
    <p:sldId id="372" r:id="rId99"/>
    <p:sldId id="333" r:id="rId100"/>
    <p:sldId id="334" r:id="rId101"/>
    <p:sldId id="395" r:id="rId102"/>
    <p:sldId id="336" r:id="rId103"/>
    <p:sldId id="337" r:id="rId104"/>
    <p:sldId id="338" r:id="rId105"/>
    <p:sldId id="339" r:id="rId106"/>
    <p:sldId id="340" r:id="rId107"/>
    <p:sldId id="341" r:id="rId108"/>
    <p:sldId id="342" r:id="rId109"/>
    <p:sldId id="343" r:id="rId110"/>
    <p:sldId id="344" r:id="rId111"/>
    <p:sldId id="347" r:id="rId112"/>
    <p:sldId id="348" r:id="rId113"/>
    <p:sldId id="349" r:id="rId114"/>
    <p:sldId id="350" r:id="rId115"/>
    <p:sldId id="351" r:id="rId116"/>
    <p:sldId id="352" r:id="rId117"/>
    <p:sldId id="354" r:id="rId118"/>
    <p:sldId id="355" r:id="rId119"/>
    <p:sldId id="356" r:id="rId120"/>
    <p:sldId id="345" r:id="rId121"/>
    <p:sldId id="346" r:id="rId122"/>
    <p:sldId id="357" r:id="rId123"/>
    <p:sldId id="358" r:id="rId124"/>
    <p:sldId id="359" r:id="rId125"/>
    <p:sldId id="362" r:id="rId1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31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/>
    <p:restoredTop sz="94600"/>
  </p:normalViewPr>
  <p:slideViewPr>
    <p:cSldViewPr>
      <p:cViewPr varScale="1">
        <p:scale>
          <a:sx n="68" d="100"/>
          <a:sy n="68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11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745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745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745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745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745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745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745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745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745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745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‹#›</a:t>
            </a:r>
          </a:p>
        </p:txBody>
      </p:sp>
    </p:spTree>
  </p:cSld>
  <p:clrMapOvr>
    <a:masterClrMapping/>
  </p:clrMapOvr>
  <p:transition advClick="0" advTm="1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 useBgFill="1">
        <p:nvSpPr>
          <p:cNvPr id="1027" name="AutoShape 3"/>
          <p:cNvSpPr>
            <a:spLocks noChangeArrowheads="1"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ln w="6350" cap="sq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1028" name="Rectangle 4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/>
          </p:cNvSpPr>
          <p:nvPr>
            <p:ph type="dt" sz="half" idx="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1031" name="Rectangle 7"/>
          <p:cNvSpPr>
            <a:spLocks noGrp="1"/>
          </p:cNvSpPr>
          <p:nvPr>
            <p:ph type="ftr" sz="quarter" idx="3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2" name="Oval 8"/>
          <p:cNvSpPr>
            <a:spLocks noGrp="1"/>
          </p:cNvSpPr>
          <p:nvPr>
            <p:ph type="sldNum" sz="quarter" idx="4"/>
          </p:nvPr>
        </p:nvSpPr>
        <p:spPr bwMode="auto">
          <a:xfrm>
            <a:off x="146050" y="6210300"/>
            <a:ext cx="457200" cy="457200"/>
          </a:xfrm>
          <a:prstGeom prst="ellipse">
            <a:avLst/>
          </a:prstGeom>
          <a:solidFill>
            <a:srgbClr val="D34817"/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‹#›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ransition advClick="0" advTm="10000"/>
  <p:hf sldNum="0" hdr="0" ftr="0"/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9pPr>
    </p:titleStyle>
    <p:bodyStyle>
      <a:lvl1pPr marL="273050" indent="-273050" algn="l" rtl="0" fontAlgn="base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fontAlgn="base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 useBgFill="1">
        <p:nvSpPr>
          <p:cNvPr id="2051" name="AutoShape 3"/>
          <p:cNvSpPr>
            <a:spLocks noChangeArrowheads="1"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ln w="6350" cap="sq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 useBgFill="1">
        <p:nvSpPr>
          <p:cNvPr id="2053" name="AutoShape 5"/>
          <p:cNvSpPr>
            <a:spLocks noChangeArrowheads="1"/>
          </p:cNvSpPr>
          <p:nvPr/>
        </p:nvSpPr>
        <p:spPr bwMode="auto">
          <a:xfrm>
            <a:off x="65088" y="69850"/>
            <a:ext cx="9013825" cy="6691313"/>
          </a:xfrm>
          <a:prstGeom prst="roundRect">
            <a:avLst>
              <a:gd name="adj" fmla="val 4931"/>
            </a:avLst>
          </a:prstGeom>
          <a:ln w="6350" cap="sq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63500" y="1449388"/>
            <a:ext cx="9020175" cy="1527175"/>
          </a:xfrm>
          <a:prstGeom prst="rect">
            <a:avLst/>
          </a:prstGeom>
          <a:solidFill>
            <a:srgbClr val="D34817"/>
          </a:solidFill>
          <a:ln w="19050" cap="sq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63500" y="1397000"/>
            <a:ext cx="9020175" cy="120650"/>
          </a:xfrm>
          <a:prstGeom prst="rect">
            <a:avLst/>
          </a:prstGeom>
          <a:solidFill>
            <a:srgbClr val="E6B1AB"/>
          </a:solidFill>
          <a:ln w="19050" cap="sq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63500" y="2976563"/>
            <a:ext cx="9020175" cy="111125"/>
          </a:xfrm>
          <a:prstGeom prst="rect">
            <a:avLst/>
          </a:prstGeom>
          <a:solidFill>
            <a:srgbClr val="918485"/>
          </a:solidFill>
          <a:ln w="19050" cap="sq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2057" name="Rectangle 9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8" name="Rectangle 10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9" name="Rectangle 11"/>
          <p:cNvSpPr>
            <a:spLocks noGrp="1"/>
          </p:cNvSpPr>
          <p:nvPr>
            <p:ph type="dt" sz="half" idx="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2060" name="Rectangle 12"/>
          <p:cNvSpPr>
            <a:spLocks noGrp="1"/>
          </p:cNvSpPr>
          <p:nvPr>
            <p:ph type="ftr" sz="quarter" idx="3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061" name="Oval 13"/>
          <p:cNvSpPr>
            <a:spLocks noGrp="1"/>
          </p:cNvSpPr>
          <p:nvPr>
            <p:ph type="sldNum" sz="quarter" idx="4"/>
          </p:nvPr>
        </p:nvSpPr>
        <p:spPr bwMode="auto">
          <a:xfrm>
            <a:off x="146050" y="6210300"/>
            <a:ext cx="457200" cy="457200"/>
          </a:xfrm>
          <a:prstGeom prst="ellipse">
            <a:avLst/>
          </a:prstGeom>
          <a:solidFill>
            <a:srgbClr val="D34817"/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‹#›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ransition advClick="0" advTm="10000"/>
  <p:hf sldNum="0" hdr="0" ftr="0"/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9pPr>
    </p:titleStyle>
    <p:bodyStyle>
      <a:lvl1pPr marL="273050" indent="-273050" algn="l" rtl="0" fontAlgn="base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fontAlgn="base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 useBgFill="1">
        <p:nvSpPr>
          <p:cNvPr id="3075" name="AutoShape 3"/>
          <p:cNvSpPr>
            <a:spLocks noChangeArrowheads="1"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ln w="6350" cap="sq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grpSp>
        <p:nvGrpSpPr>
          <p:cNvPr id="11" name="Rounded Rectangle 10"/>
          <p:cNvGrpSpPr>
            <a:grpSpLocks/>
          </p:cNvGrpSpPr>
          <p:nvPr/>
        </p:nvGrpSpPr>
        <p:grpSpPr bwMode="auto">
          <a:xfrm>
            <a:off x="60325" y="60325"/>
            <a:ext cx="9028113" cy="6711950"/>
            <a:chOff x="38" y="38"/>
            <a:chExt cx="5687" cy="4228"/>
          </a:xfrm>
        </p:grpSpPr>
        <p:pic>
          <p:nvPicPr>
            <p:cNvPr id="3077" name="Picture 5"/>
            <p:cNvPicPr>
              <a:picLocks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8" y="38"/>
              <a:ext cx="5687" cy="4228"/>
            </a:xfrm>
            <a:prstGeom prst="rect">
              <a:avLst/>
            </a:prstGeom>
            <a:noFill/>
          </p:spPr>
        </p:pic>
        <p:sp>
          <p:nvSpPr>
            <p:cNvPr id="3078" name="Text Box 6"/>
            <p:cNvSpPr txBox="1">
              <a:spLocks noChangeArrowheads="1"/>
            </p:cNvSpPr>
            <p:nvPr/>
          </p:nvSpPr>
          <p:spPr bwMode="auto">
            <a:xfrm>
              <a:off x="102" y="105"/>
              <a:ext cx="5556" cy="4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Perpetua"/>
              </a:endParaRPr>
            </a:p>
          </p:txBody>
        </p:sp>
      </p:grpSp>
      <p:sp>
        <p:nvSpPr>
          <p:cNvPr id="3080" name="Rectangle 8"/>
          <p:cNvSpPr>
            <a:spLocks noChangeArrowheads="1"/>
          </p:cNvSpPr>
          <p:nvPr/>
        </p:nvSpPr>
        <p:spPr bwMode="auto">
          <a:xfrm flipV="1">
            <a:off x="69850" y="2376488"/>
            <a:ext cx="9013825" cy="92075"/>
          </a:xfrm>
          <a:prstGeom prst="rect">
            <a:avLst/>
          </a:prstGeom>
          <a:solidFill>
            <a:srgbClr val="D34817"/>
          </a:solidFill>
          <a:ln w="19050" cap="sq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9850" y="2341563"/>
            <a:ext cx="9013825" cy="46037"/>
          </a:xfrm>
          <a:prstGeom prst="rect">
            <a:avLst/>
          </a:prstGeom>
          <a:solidFill>
            <a:srgbClr val="E6B1AB"/>
          </a:solidFill>
          <a:ln w="19050" cap="sq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68263" y="2468563"/>
            <a:ext cx="9015412" cy="46037"/>
          </a:xfrm>
          <a:prstGeom prst="rect">
            <a:avLst/>
          </a:prstGeom>
          <a:solidFill>
            <a:srgbClr val="918485"/>
          </a:solidFill>
          <a:ln w="19050" cap="sq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3083" name="Rectangle 1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84" name="Rectangle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85" name="Rectangle 13"/>
          <p:cNvSpPr>
            <a:spLocks noGrp="1"/>
          </p:cNvSpPr>
          <p:nvPr>
            <p:ph type="dt" sz="half" idx="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3086" name="Rectangle 14"/>
          <p:cNvSpPr>
            <a:spLocks noGrp="1"/>
          </p:cNvSpPr>
          <p:nvPr>
            <p:ph type="ftr" sz="quarter" idx="3"/>
          </p:nvPr>
        </p:nvSpPr>
        <p:spPr bwMode="auto">
          <a:xfrm>
            <a:off x="800100" y="6172200"/>
            <a:ext cx="4000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087" name="Oval 15"/>
          <p:cNvSpPr>
            <a:spLocks noGrp="1"/>
          </p:cNvSpPr>
          <p:nvPr>
            <p:ph type="sldNum" sz="quarter" idx="4"/>
          </p:nvPr>
        </p:nvSpPr>
        <p:spPr bwMode="auto">
          <a:xfrm>
            <a:off x="146050" y="6208713"/>
            <a:ext cx="457200" cy="457200"/>
          </a:xfrm>
          <a:prstGeom prst="ellipse">
            <a:avLst/>
          </a:prstGeom>
          <a:solidFill>
            <a:srgbClr val="D34817"/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‹#›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ransition advClick="0" advTm="10000"/>
  <p:hf sldNum="0" hdr="0" ftr="0"/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9pPr>
    </p:titleStyle>
    <p:bodyStyle>
      <a:lvl1pPr marL="273050" indent="-273050" algn="l" rtl="0" fontAlgn="base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fontAlgn="base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 useBgFill="1">
        <p:nvSpPr>
          <p:cNvPr id="4099" name="AutoShape 3"/>
          <p:cNvSpPr>
            <a:spLocks noChangeArrowheads="1"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ln w="6350" cap="sq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 useBgFill="1">
        <p:nvSpPr>
          <p:cNvPr id="4101" name="AutoShape 5"/>
          <p:cNvSpPr>
            <a:spLocks noChangeArrowheads="1"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ln w="6350" cap="sq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4102" name="Rectangle 6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3" name="Rectangle 7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4" name="Rectangle 8"/>
          <p:cNvSpPr>
            <a:spLocks noGrp="1"/>
          </p:cNvSpPr>
          <p:nvPr>
            <p:ph type="dt" sz="half" idx="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4105" name="Rectangle 9"/>
          <p:cNvSpPr>
            <a:spLocks noGrp="1"/>
          </p:cNvSpPr>
          <p:nvPr>
            <p:ph type="ftr" sz="quarter" idx="3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106" name="Oval 10"/>
          <p:cNvSpPr>
            <a:spLocks noGrp="1"/>
          </p:cNvSpPr>
          <p:nvPr>
            <p:ph type="sldNum" sz="quarter" idx="4"/>
          </p:nvPr>
        </p:nvSpPr>
        <p:spPr bwMode="auto">
          <a:xfrm>
            <a:off x="146050" y="6210300"/>
            <a:ext cx="457200" cy="457200"/>
          </a:xfrm>
          <a:prstGeom prst="ellipse">
            <a:avLst/>
          </a:prstGeom>
          <a:solidFill>
            <a:srgbClr val="D34817"/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‹#›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advClick="0" advTm="10000"/>
  <p:hf sldNum="0" hdr="0" ftr="0"/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9pPr>
    </p:titleStyle>
    <p:bodyStyle>
      <a:lvl1pPr marL="273050" indent="-273050" algn="l" rtl="0" fontAlgn="base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fontAlgn="base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 useBgFill="1">
        <p:nvSpPr>
          <p:cNvPr id="5123" name="AutoShape 3"/>
          <p:cNvSpPr>
            <a:spLocks noChangeArrowheads="1"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ln w="6350" cap="sq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 flipV="1">
            <a:off x="68263" y="4683125"/>
            <a:ext cx="9007475" cy="92075"/>
          </a:xfrm>
          <a:prstGeom prst="rect">
            <a:avLst/>
          </a:prstGeom>
          <a:solidFill>
            <a:srgbClr val="D34817"/>
          </a:solidFill>
          <a:ln w="19050" cap="sq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68263" y="4649788"/>
            <a:ext cx="9007475" cy="46037"/>
          </a:xfrm>
          <a:prstGeom prst="rect">
            <a:avLst/>
          </a:prstGeom>
          <a:solidFill>
            <a:srgbClr val="E6B1AB"/>
          </a:solidFill>
          <a:ln w="19050" cap="sq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68263" y="4773613"/>
            <a:ext cx="9007475" cy="47625"/>
          </a:xfrm>
          <a:prstGeom prst="rect">
            <a:avLst/>
          </a:prstGeom>
          <a:solidFill>
            <a:srgbClr val="918485"/>
          </a:solidFill>
          <a:ln w="19050" cap="sq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Perpetua"/>
            </a:endParaRPr>
          </a:p>
        </p:txBody>
      </p:sp>
      <p:sp>
        <p:nvSpPr>
          <p:cNvPr id="5127" name="Rectangle 7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8" name="Rectangle 8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9" name="Rectangle 9"/>
          <p:cNvSpPr>
            <a:spLocks noGrp="1"/>
          </p:cNvSpPr>
          <p:nvPr>
            <p:ph type="dt" sz="half" idx="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1/17/2022</a:t>
            </a:r>
          </a:p>
        </p:txBody>
      </p:sp>
      <p:sp>
        <p:nvSpPr>
          <p:cNvPr id="5130" name="Rectangle 10"/>
          <p:cNvSpPr>
            <a:spLocks noGrp="1"/>
          </p:cNvSpPr>
          <p:nvPr>
            <p:ph type="ftr" sz="quarter" idx="3"/>
          </p:nvPr>
        </p:nvSpPr>
        <p:spPr bwMode="auto">
          <a:xfrm>
            <a:off x="914400" y="61722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131" name="Oval 11"/>
          <p:cNvSpPr>
            <a:spLocks noGrp="1"/>
          </p:cNvSpPr>
          <p:nvPr>
            <p:ph type="sldNum" sz="quarter" idx="4"/>
          </p:nvPr>
        </p:nvSpPr>
        <p:spPr bwMode="auto">
          <a:xfrm>
            <a:off x="146050" y="6208713"/>
            <a:ext cx="457200" cy="457200"/>
          </a:xfrm>
          <a:prstGeom prst="ellipse">
            <a:avLst/>
          </a:prstGeom>
          <a:solidFill>
            <a:srgbClr val="D34817"/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‹#›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ransition advClick="0" advTm="10000"/>
  <p:hf sldNum="0" hdr="0" ftr="0"/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/>
        </a:defRPr>
      </a:lvl9pPr>
    </p:titleStyle>
    <p:bodyStyle>
      <a:lvl1pPr marL="273050" indent="-273050" algn="l" rtl="0" fontAlgn="base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fontAlgn="base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audio" Target="file:///C:\Users\ICT_LAB\Desktop\Road_safety\the_x_files_theme_song_(full_version).mp3" TargetMode="Externa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.wav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.wav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7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8.wa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9.wav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0.wav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1.wav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2.wav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3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4.wav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5.wav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6.wav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7.wav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8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9.wav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0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2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3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4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5.wav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6.wav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7.wav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.wav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.wav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.wav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D5315"/>
                </a:solidFill>
                <a:latin typeface="Nirmala UI"/>
                <a:ea typeface="Calibri"/>
                <a:cs typeface="Nirmala UI"/>
              </a:rPr>
              <a:t>বাংলাদেশে</a:t>
            </a:r>
            <a:r>
              <a:rPr lang="en-US" sz="2400" b="1" dirty="0">
                <a:solidFill>
                  <a:srgbClr val="0D5315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2400" b="1" dirty="0" err="1">
                <a:solidFill>
                  <a:srgbClr val="0D5315"/>
                </a:solidFill>
                <a:latin typeface="Nirmala UI"/>
                <a:ea typeface="Calibri"/>
                <a:cs typeface="Nirmala UI"/>
              </a:rPr>
              <a:t>সড়ক</a:t>
            </a:r>
            <a:r>
              <a:rPr lang="en-US" sz="2400" b="1" dirty="0">
                <a:solidFill>
                  <a:srgbClr val="0D5315"/>
                </a:solidFill>
                <a:latin typeface="Nirmala UI"/>
                <a:ea typeface="Calibri"/>
                <a:cs typeface="Nirmala UI"/>
              </a:rPr>
              <a:t>, </a:t>
            </a:r>
            <a:r>
              <a:rPr lang="en-US" sz="2400" b="1" dirty="0" err="1">
                <a:solidFill>
                  <a:srgbClr val="0D5315"/>
                </a:solidFill>
                <a:latin typeface="Nirmala UI"/>
                <a:ea typeface="Calibri"/>
                <a:cs typeface="Nirmala UI"/>
              </a:rPr>
              <a:t>মহাসড়ক</a:t>
            </a:r>
            <a:r>
              <a:rPr lang="en-US" sz="2400" b="1" dirty="0">
                <a:solidFill>
                  <a:srgbClr val="0D5315"/>
                </a:solidFill>
                <a:latin typeface="Nirmala UI"/>
                <a:ea typeface="Calibri"/>
                <a:cs typeface="Nirmala UI"/>
              </a:rPr>
              <a:t>,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2400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রাস্তা</a:t>
            </a:r>
            <a:r>
              <a:rPr lang="en-US" sz="2400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বা</a:t>
            </a:r>
            <a:r>
              <a:rPr lang="en-US" sz="2400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পথ</a:t>
            </a:r>
            <a:r>
              <a:rPr lang="en-US" sz="2400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কিভাবে</a:t>
            </a:r>
            <a:r>
              <a:rPr lang="en-US" sz="2400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2400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ব্যবহার</a:t>
            </a:r>
            <a:r>
              <a:rPr lang="en-US" sz="2400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করবেন</a:t>
            </a:r>
            <a:r>
              <a:rPr lang="en-US" sz="2400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?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Nirmala UI"/>
                <a:cs typeface="Nirmala UI"/>
              </a:rPr>
              <a:t>( </a:t>
            </a:r>
            <a:r>
              <a:rPr lang="en-US" sz="2400" b="1" dirty="0" err="1" smtClean="0">
                <a:solidFill>
                  <a:srgbClr val="FF0000"/>
                </a:solidFill>
                <a:latin typeface="Nirmala UI"/>
                <a:cs typeface="Nirmala UI"/>
              </a:rPr>
              <a:t>সংকলিত</a:t>
            </a:r>
            <a:r>
              <a:rPr lang="en-US" sz="2400" b="1" dirty="0" smtClean="0">
                <a:solidFill>
                  <a:srgbClr val="FF0000"/>
                </a:solidFill>
                <a:latin typeface="Nirmala UI"/>
                <a:cs typeface="Nirmala UI"/>
              </a:rPr>
              <a:t> )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1" dirty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the_x_files_theme_song_(full_version)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5791200"/>
            <a:ext cx="304800" cy="304800"/>
          </a:xfrm>
          <a:prstGeom prst="rect">
            <a:avLst/>
          </a:prstGeom>
          <a:noFill/>
        </p:spPr>
      </p:pic>
      <p:pic>
        <p:nvPicPr>
          <p:cNvPr id="5" name="Picture 4" descr="f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2133600"/>
            <a:ext cx="8763000" cy="45720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audio>
              <p:cMediaNode numSld="125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অতি দ্রুতগতিতে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  <a:latin typeface="Nirmala UI"/>
                <a:cs typeface="Nirmala UI"/>
              </a:rPr>
              <a:t>কোন বাহন চালানো যাবেনা।</a:t>
            </a:r>
            <a:endParaRPr lang="en-US" sz="2400" b="1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15363" name="Picture 2" descr="slide1-l - Copy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81100"/>
            <a:ext cx="8839200" cy="54483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0" y="-50800"/>
            <a:ext cx="9144000" cy="66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আমরা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যদি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নিজ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নিজ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অবস্থান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থেকে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সচেতন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হই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তাহলে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হয়তো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আমদের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সড়ক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পরিবহন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আইন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২০১৯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এর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সাজার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সম্মুখীন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হতে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হবে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না</a:t>
            </a:r>
            <a:r>
              <a:rPr lang="en-US" sz="4800" dirty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।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নিজে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সচেতন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থাকি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এবং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অন্যকে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সচেতন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করে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তুলি</a:t>
            </a:r>
            <a:r>
              <a:rPr lang="en-US" sz="4800" dirty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।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0" y="1351508"/>
            <a:ext cx="914400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FF0000"/>
                </a:solidFill>
                <a:latin typeface="Calibri"/>
                <a:ea typeface="Times New Roman"/>
                <a:cs typeface="Arial" charset="0"/>
              </a:rPr>
              <a:t> </a:t>
            </a:r>
            <a:endParaRPr lang="en-US" sz="4800" dirty="0"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srgbClr val="212121"/>
                </a:solidFill>
                <a:latin typeface="Calibri"/>
                <a:ea typeface="Times New Roman"/>
                <a:cs typeface="Arial" charset="0"/>
              </a:rPr>
              <a:t> 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ড্রাইভিং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লাইসেন্স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ব্যাতিত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মোটরযান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 smtClean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চালানো</a:t>
            </a:r>
            <a:r>
              <a:rPr lang="en-US" sz="4800" dirty="0" smtClean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একটি</a:t>
            </a:r>
            <a:r>
              <a:rPr lang="en-US" sz="4800" dirty="0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। 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1133505"/>
            <a:ext cx="91440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ড্রাইভিং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লাইসেন্স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স্থগিত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,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প্রত্যাহার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বা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বাতিল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করার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পরেও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যদি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কেউ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মোটরযান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চালায</a:t>
            </a:r>
            <a:r>
              <a:rPr lang="en-US" sz="4800" dirty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়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 smtClean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তবে</a:t>
            </a:r>
            <a:r>
              <a:rPr lang="en-US" sz="4800" dirty="0" smtClean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 </a:t>
            </a:r>
            <a:r>
              <a:rPr lang="en-US" sz="4800" dirty="0" err="1" smtClean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তা</a:t>
            </a:r>
            <a:r>
              <a:rPr lang="en-US" sz="4800" dirty="0" smtClean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।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0" y="1687502"/>
            <a:ext cx="91440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কর্তৃপক্ষ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ব্যতিত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ড্রাইভিং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লাইসেন্স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প্রস্তুত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,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প্রদান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বা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নবায়ন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করা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smtClean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।</a:t>
            </a:r>
            <a:r>
              <a:rPr lang="en-US" sz="4800" dirty="0">
                <a:solidFill>
                  <a:srgbClr val="212121"/>
                </a:solidFill>
                <a:latin typeface="Calibri"/>
                <a:ea typeface="Times New Roman"/>
                <a:cs typeface="Arial" charset="0"/>
              </a:rPr>
              <a:t> 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0" y="1293843"/>
            <a:ext cx="91440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ড্রাইভিং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লাইসেন্স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স্থগিত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,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প্রত্যাহার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বা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বাতিল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করার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পরেও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যদি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কেউ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মোটরযান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চালায</a:t>
            </a:r>
            <a:r>
              <a:rPr lang="en-US" sz="4800" dirty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়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 smtClean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তা</a:t>
            </a:r>
            <a:r>
              <a:rPr lang="en-US" sz="4800" dirty="0" smtClean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। 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274838"/>
            <a:ext cx="9144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রেজিস্ট্রেশন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ব্যতিত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মোটরযান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চালানো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smtClean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।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2274838"/>
            <a:ext cx="9144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ফিটনেসবিহীন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মোটরযান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 smtClean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চালানো</a:t>
            </a:r>
            <a:r>
              <a:rPr lang="en-US" sz="4800" dirty="0" smtClean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smtClean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।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0" y="2274838"/>
            <a:ext cx="9144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Perpetua"/>
              </a:rPr>
              <a:t>রুট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পারমিট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ছাড়া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মোটরযান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 smtClean="0">
                <a:latin typeface="Perpetua"/>
              </a:rPr>
              <a:t>চালানো</a:t>
            </a:r>
            <a:r>
              <a:rPr lang="en-US" sz="4800" dirty="0" smtClean="0">
                <a:latin typeface="Perpetua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smtClean="0">
                <a:latin typeface="Perpetua"/>
              </a:rPr>
              <a:t>।</a:t>
            </a:r>
            <a:r>
              <a:rPr lang="en-US" sz="4800" dirty="0">
                <a:latin typeface="Perpetua"/>
              </a:rPr>
              <a:t> 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0" y="2551837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err="1">
                <a:latin typeface="Perpetua"/>
              </a:rPr>
              <a:t>মোটরযানের</a:t>
            </a:r>
            <a:r>
              <a:rPr lang="en-US" sz="3600" dirty="0">
                <a:latin typeface="Perpetua"/>
              </a:rPr>
              <a:t> </a:t>
            </a:r>
            <a:r>
              <a:rPr lang="en-US" sz="3600" dirty="0" err="1">
                <a:latin typeface="Perpetua"/>
              </a:rPr>
              <a:t>বাণিজ্যিক</a:t>
            </a:r>
            <a:r>
              <a:rPr lang="en-US" sz="3600" dirty="0">
                <a:latin typeface="Perpetua"/>
              </a:rPr>
              <a:t> </a:t>
            </a:r>
            <a:r>
              <a:rPr lang="en-US" sz="3600" dirty="0" err="1">
                <a:latin typeface="Perpetua"/>
              </a:rPr>
              <a:t>ব্যবহার</a:t>
            </a:r>
            <a:r>
              <a:rPr lang="en-US" sz="3600" dirty="0">
                <a:latin typeface="Perpetua"/>
              </a:rPr>
              <a:t> </a:t>
            </a:r>
            <a:r>
              <a:rPr lang="en-US" sz="3600" dirty="0" err="1">
                <a:latin typeface="Perpetua"/>
              </a:rPr>
              <a:t>সংক্রান্ত</a:t>
            </a:r>
            <a:r>
              <a:rPr lang="en-US" sz="3600" dirty="0">
                <a:latin typeface="Perpetua"/>
              </a:rPr>
              <a:t> </a:t>
            </a:r>
            <a:r>
              <a:rPr lang="en-US" sz="3600" dirty="0" err="1">
                <a:latin typeface="Perpetua"/>
              </a:rPr>
              <a:t>বিধিনিষেধ</a:t>
            </a:r>
            <a:r>
              <a:rPr lang="en-US" sz="3600" dirty="0">
                <a:latin typeface="Perpetua"/>
              </a:rPr>
              <a:t> </a:t>
            </a:r>
            <a:r>
              <a:rPr lang="en-US" sz="3600" dirty="0" err="1">
                <a:latin typeface="Perpetua"/>
              </a:rPr>
              <a:t>অমান্য</a:t>
            </a:r>
            <a:r>
              <a:rPr lang="en-US" sz="3600" dirty="0">
                <a:latin typeface="Perpetua"/>
              </a:rPr>
              <a:t> </a:t>
            </a:r>
            <a:r>
              <a:rPr lang="en-US" sz="3600" dirty="0" err="1" smtClean="0">
                <a:latin typeface="Perpetua"/>
              </a:rPr>
              <a:t>করা</a:t>
            </a:r>
            <a:r>
              <a:rPr lang="en-US" sz="3600" dirty="0" smtClean="0">
                <a:latin typeface="Perpetua"/>
              </a:rPr>
              <a:t>  </a:t>
            </a:r>
            <a:r>
              <a:rPr lang="en-US" sz="36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36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36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 dirty="0" smtClean="0">
                <a:latin typeface="Perpetua"/>
              </a:rPr>
              <a:t>।</a:t>
            </a:r>
            <a:r>
              <a:rPr lang="en-US" sz="3600" dirty="0">
                <a:latin typeface="Perpetua"/>
              </a:rPr>
              <a:t> 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0" y="2321004"/>
            <a:ext cx="9144000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Perpetua"/>
              </a:rPr>
              <a:t>গনপরিবহণে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অতিরিক্ত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ভাড়া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আদায</a:t>
            </a:r>
            <a:r>
              <a:rPr lang="en-US" sz="4800" dirty="0">
                <a:latin typeface="Perpetua"/>
              </a:rPr>
              <a:t>় </a:t>
            </a:r>
            <a:r>
              <a:rPr lang="en-US" sz="4800" dirty="0" err="1">
                <a:latin typeface="Perpetua"/>
              </a:rPr>
              <a:t>করা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smtClean="0">
                <a:latin typeface="Perpetua"/>
              </a:rPr>
              <a:t>।</a:t>
            </a:r>
            <a:r>
              <a:rPr lang="en-US" sz="4800" dirty="0">
                <a:latin typeface="Perpetua"/>
              </a:rPr>
              <a:t> 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s (16)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7150"/>
            <a:ext cx="8763000" cy="6648449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1767007"/>
            <a:ext cx="91440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Perpetua"/>
              </a:rPr>
              <a:t>কর্তৃপক্ষ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কর্তৃক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নির্ধারিত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কোন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মোটরযানের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কারিগরি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বিধিনির্দেশ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অমান্য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 smtClean="0">
                <a:latin typeface="Perpetua"/>
              </a:rPr>
              <a:t>করা</a:t>
            </a:r>
            <a:r>
              <a:rPr lang="en-US" sz="4800" dirty="0" smtClean="0">
                <a:latin typeface="Perpetua"/>
              </a:rPr>
              <a:t> 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smtClean="0">
                <a:latin typeface="Perpetua"/>
              </a:rPr>
              <a:t>।</a:t>
            </a:r>
            <a:r>
              <a:rPr lang="en-US" sz="4800" dirty="0">
                <a:latin typeface="Perpetua"/>
              </a:rPr>
              <a:t> 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1767006"/>
            <a:ext cx="91440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ট্রাফিক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সাইন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বা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সংকেত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অমান্য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করা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হলে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  <a:latin typeface="Perpetua"/>
              </a:rPr>
              <a:t>কারাদণ্ড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,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বা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smtClean="0">
                <a:solidFill>
                  <a:srgbClr val="FF0000"/>
                </a:solidFill>
                <a:latin typeface="Perpetua"/>
              </a:rPr>
              <a:t>  </a:t>
            </a:r>
            <a:r>
              <a:rPr lang="en-US" sz="4800" dirty="0" err="1" smtClean="0">
                <a:solidFill>
                  <a:srgbClr val="FF0000"/>
                </a:solidFill>
                <a:latin typeface="Perpetua"/>
              </a:rPr>
              <a:t>অর্থদণ্ড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,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বা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smtClean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  <a:latin typeface="Perpetua"/>
              </a:rPr>
              <a:t>উভয</a:t>
            </a:r>
            <a:r>
              <a:rPr lang="en-US" sz="4800" dirty="0" smtClean="0">
                <a:solidFill>
                  <a:srgbClr val="FF0000"/>
                </a:solidFill>
                <a:latin typeface="Perpetua"/>
              </a:rPr>
              <a:t>়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দণ্ডে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দণ্ডিত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করা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হবে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smtClean="0">
                <a:solidFill>
                  <a:srgbClr val="FF0000"/>
                </a:solidFill>
                <a:latin typeface="Perpetua"/>
              </a:rPr>
              <a:t>।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 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0" y="1825615"/>
            <a:ext cx="91440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Perpetua"/>
              </a:rPr>
              <a:t>মোটরযানে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অতিরিক্ত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ওজন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বহন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করলে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smtClean="0">
                <a:latin typeface="Perpetua"/>
              </a:rPr>
              <a:t> </a:t>
            </a:r>
            <a:r>
              <a:rPr lang="en-US" sz="4800" dirty="0" err="1" smtClean="0">
                <a:latin typeface="Perpetua"/>
              </a:rPr>
              <a:t>কারাদণ্ড</a:t>
            </a:r>
            <a:r>
              <a:rPr lang="en-US" sz="4800" dirty="0">
                <a:latin typeface="Perpetua"/>
              </a:rPr>
              <a:t>, </a:t>
            </a:r>
            <a:r>
              <a:rPr lang="en-US" sz="4800" dirty="0" err="1">
                <a:latin typeface="Perpetua"/>
              </a:rPr>
              <a:t>বা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 smtClean="0">
                <a:latin typeface="Perpetua"/>
              </a:rPr>
              <a:t>অর্থদণ্ড</a:t>
            </a:r>
            <a:r>
              <a:rPr lang="en-US" sz="4800" dirty="0">
                <a:latin typeface="Perpetua"/>
              </a:rPr>
              <a:t>, </a:t>
            </a:r>
            <a:r>
              <a:rPr lang="en-US" sz="4800" dirty="0" err="1">
                <a:latin typeface="Perpetua"/>
              </a:rPr>
              <a:t>বা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উভয</a:t>
            </a:r>
            <a:r>
              <a:rPr lang="en-US" sz="4800" dirty="0">
                <a:latin typeface="Perpetua"/>
              </a:rPr>
              <a:t>় </a:t>
            </a:r>
            <a:r>
              <a:rPr lang="en-US" sz="4800" dirty="0" err="1">
                <a:latin typeface="Perpetua"/>
              </a:rPr>
              <a:t>দণ্ডে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দণ্ডিত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করা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হবে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smtClean="0">
                <a:latin typeface="Perpetua"/>
              </a:rPr>
              <a:t>।</a:t>
            </a:r>
            <a:r>
              <a:rPr lang="en-US" sz="4800" dirty="0">
                <a:latin typeface="Perpetua"/>
              </a:rPr>
              <a:t>  </a:t>
            </a:r>
            <a:r>
              <a:rPr lang="en-US" sz="4800" b="1" dirty="0">
                <a:latin typeface="Perpetua"/>
              </a:rPr>
              <a:t> </a:t>
            </a:r>
            <a:endParaRPr lang="en-US" sz="4800" dirty="0">
              <a:latin typeface="Perpetua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0" y="1212850"/>
            <a:ext cx="9144000" cy="443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সঠিক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স্থানে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মোটর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যান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পার্কিং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না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করলে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বা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নির্ধারিত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স্থানে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যাত্রী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বা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পণ্য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ওঠানামা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না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করলে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smtClean="0">
                <a:solidFill>
                  <a:srgbClr val="FF0000"/>
                </a:solidFill>
                <a:latin typeface="Perpetua"/>
              </a:rPr>
              <a:t>৫ </a:t>
            </a:r>
            <a:r>
              <a:rPr lang="en-US" sz="4800" dirty="0" err="1" smtClean="0">
                <a:solidFill>
                  <a:srgbClr val="FF0000"/>
                </a:solidFill>
                <a:latin typeface="Perpetua"/>
              </a:rPr>
              <a:t>হাজার</a:t>
            </a:r>
            <a:r>
              <a:rPr lang="en-US" sz="4800" dirty="0" smtClean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  <a:latin typeface="Perpetua"/>
              </a:rPr>
              <a:t>টাকা</a:t>
            </a:r>
            <a:r>
              <a:rPr lang="en-US" sz="4800" dirty="0" smtClean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  <a:latin typeface="Perpetua"/>
              </a:rPr>
              <a:t>অর্থদণ্ডে</a:t>
            </a:r>
            <a:r>
              <a:rPr lang="en-US" sz="4800" dirty="0" smtClean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দণ্ডিত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করা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Perpetua"/>
              </a:rPr>
              <a:t>হবে</a:t>
            </a:r>
            <a:r>
              <a:rPr lang="en-US" sz="4800" dirty="0">
                <a:solidFill>
                  <a:srgbClr val="FF0000"/>
                </a:solidFill>
                <a:latin typeface="Perpetua"/>
              </a:rPr>
              <a:t>।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0" y="1782396"/>
            <a:ext cx="91440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Perpetua"/>
              </a:rPr>
              <a:t>মোটরযানের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গতিসীমা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নিয়ন্ত্রণ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সংক্রান্ত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বিধান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লঙ্ঘন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 smtClean="0">
                <a:latin typeface="Perpetua"/>
              </a:rPr>
              <a:t>করা</a:t>
            </a:r>
            <a:r>
              <a:rPr lang="en-US" sz="4800" dirty="0" smtClean="0">
                <a:latin typeface="Perpetua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smtClean="0">
                <a:latin typeface="Perpetua"/>
              </a:rPr>
              <a:t>।</a:t>
            </a:r>
            <a:r>
              <a:rPr lang="en-US" sz="3600" dirty="0">
                <a:latin typeface="Perpetua"/>
              </a:rPr>
              <a:t> 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0" y="2321004"/>
            <a:ext cx="9144000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Perpetua"/>
              </a:rPr>
              <a:t>নির্ধারিত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শব্দমাত্রার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অতিরিক্ত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শব্দ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বা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হর্ন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 smtClean="0">
                <a:latin typeface="Perpetua"/>
              </a:rPr>
              <a:t>বাজানো</a:t>
            </a:r>
            <a:r>
              <a:rPr lang="en-US" sz="4800" dirty="0" smtClean="0">
                <a:latin typeface="Perpetua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smtClean="0">
                <a:latin typeface="Perpetua"/>
              </a:rPr>
              <a:t>।</a:t>
            </a:r>
            <a:r>
              <a:rPr lang="en-US" sz="4800" dirty="0">
                <a:latin typeface="Perpetua"/>
              </a:rPr>
              <a:t>  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0" y="1766888"/>
            <a:ext cx="91440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  <a:latin typeface="Perpetua"/>
              </a:rPr>
              <a:t>ইচ্ছাকৃত গাড়ি চালিয়ে মানুষ হত্যা করলে ৩০২ ধারা অনুযায়ী মৃত্যুদণ্ডের বিধান রাখা হয়েছে।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0" y="890588"/>
            <a:ext cx="91440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বেপরোয়াভাবে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গাড়ি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চালানো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বা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প্রতিযোগিতা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করার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ফলে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দুর্ঘটনা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ঘটলে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৩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বছরের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কারাদণ্ড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অথবা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৩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লক্ষ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টাকা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অর্থদণ্ড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বা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উভয়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দণ্ডে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দণ্ডিত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করা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Nirmala UI"/>
                <a:ea typeface="Times New Roman"/>
                <a:cs typeface="Nirmala UI"/>
              </a:rPr>
              <a:t>হবে।</a:t>
            </a:r>
            <a:r>
              <a:rPr lang="en-US" sz="3600">
                <a:solidFill>
                  <a:srgbClr val="FF0000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আদালত</a:t>
            </a:r>
            <a:r>
              <a:rPr lang="en-US" sz="36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অর্থদণ্ডের</a:t>
            </a:r>
            <a:r>
              <a:rPr lang="en-US" sz="36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সম্পূর্ণ</a:t>
            </a:r>
            <a:r>
              <a:rPr lang="en-US" sz="36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বা</a:t>
            </a:r>
            <a:r>
              <a:rPr lang="en-US" sz="36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অংশবিশেষ</a:t>
            </a:r>
            <a:r>
              <a:rPr lang="en-US" sz="36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ক্ষতিগ্রস্ত</a:t>
            </a:r>
            <a:r>
              <a:rPr lang="en-US" sz="36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ব্যক্তিকে</a:t>
            </a:r>
            <a:r>
              <a:rPr lang="en-US" sz="36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দেয়ার</a:t>
            </a:r>
            <a:r>
              <a:rPr lang="en-US" sz="36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নির্দেশ</a:t>
            </a:r>
            <a:r>
              <a:rPr lang="en-US" sz="36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দিতে</a:t>
            </a:r>
            <a:r>
              <a:rPr lang="en-US" sz="36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36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পারবে।</a:t>
            </a:r>
            <a:endParaRPr lang="en-US" sz="36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0" y="673100"/>
            <a:ext cx="9144000" cy="55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মোটরযান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দুর্ঘটনায়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কোন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ব্যক্তি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গুরুতর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আহত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বা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প্রাণহানি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হলে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চালকের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শাস্তি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রাখা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হয়েছে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সর্বোচ্চ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৫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বছরের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জেল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ও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সর্বোচ্চ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৫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লাখ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টাকা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জরিমানা।</a:t>
            </a:r>
            <a:r>
              <a:rPr lang="en-US" sz="4800">
                <a:solidFill>
                  <a:srgbClr val="212121"/>
                </a:solidFill>
                <a:latin typeface="Calibri"/>
                <a:ea typeface="Times New Roman"/>
                <a:cs typeface="Arial" charset="0"/>
              </a:rPr>
              <a:t>   </a:t>
            </a:r>
            <a:endParaRPr lang="en-US" sz="48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ChangeArrowheads="1"/>
          </p:cNvSpPr>
          <p:nvPr/>
        </p:nvSpPr>
        <p:spPr bwMode="auto">
          <a:xfrm>
            <a:off x="0" y="238125"/>
            <a:ext cx="9144000" cy="661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আইন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অনুযায়ী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ড্রাইভিং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লাইসেন্স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পেতে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চালককে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৮ম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শ্রেণী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পাস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এবং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চালকের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সহকারীকে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৫ম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শ্রেণী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পাস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হতে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হবে</a:t>
            </a:r>
            <a:r>
              <a:rPr lang="en-US" sz="4800" dirty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।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আগের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আইনে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শিক্ষাগত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যোগ্যতার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কোন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প্রয়োজন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ছিল</a:t>
            </a:r>
            <a:r>
              <a:rPr lang="en-US" sz="4800" dirty="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 dirty="0" err="1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না</a:t>
            </a:r>
            <a:r>
              <a:rPr lang="en-US" sz="4800" dirty="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।</a:t>
            </a:r>
            <a:r>
              <a:rPr lang="en-US" sz="4800" dirty="0">
                <a:solidFill>
                  <a:srgbClr val="212121"/>
                </a:solidFill>
                <a:latin typeface="Calibri"/>
                <a:ea typeface="Times New Roman"/>
                <a:cs typeface="Arial" charset="0"/>
              </a:rPr>
              <a:t>  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681038"/>
            <a:ext cx="9144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রাস্তা  অতিক্রম এর সময়  আগে   থামতে হবে।   এরপর  </a:t>
            </a:r>
            <a:r>
              <a:rPr lang="en-US" sz="48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রাস্তার ডানে  তারপর  বামে  তারপর    আবার ডানে দেখে রাস্তা ফাকা হলে  রাস্তা  অতিক্রম করবেন। </a:t>
            </a:r>
            <a:endParaRPr lang="en-US" sz="480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12">
            <a:hlinkClick r:id="" action="ppaction://media"/>
          </p:cNvPr>
          <p:cNvPicPr>
            <a:picLocks noRot="1" noChangeAspect="1"/>
          </p:cNvPicPr>
          <p:nvPr>
            <a:wavAudioFile r:embed="rId1" name="12"/>
          </p:nvPr>
        </p:nvPicPr>
        <p:blipFill>
          <a:blip r:embed="rId3" cstate="print"/>
          <a:stretch>
            <a:fillRect/>
          </a:stretch>
        </p:blipFill>
        <p:spPr>
          <a:xfrm>
            <a:off x="685800" y="5791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0" y="1235075"/>
            <a:ext cx="914400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ইতিমধ্যেই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কার্যকর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হওয়া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এই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Calibri"/>
                <a:ea typeface="Times New Roman"/>
                <a:cs typeface="Arial" charset="0"/>
              </a:rPr>
              <a:t>‘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সড়ক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পরিবহণ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আইন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২০১৮</a:t>
            </a:r>
            <a:r>
              <a:rPr lang="en-US" sz="4800">
                <a:solidFill>
                  <a:srgbClr val="212121"/>
                </a:solidFill>
                <a:latin typeface="Calibri"/>
                <a:ea typeface="Times New Roman"/>
                <a:cs typeface="Arial" charset="0"/>
              </a:rPr>
              <a:t>’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বাস্তবায়ন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করতে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সরকার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ও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সংশ্লিষ্ট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মহল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কাজ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করে</a:t>
            </a:r>
            <a:r>
              <a:rPr lang="en-US" sz="4800">
                <a:solidFill>
                  <a:srgbClr val="212121"/>
                </a:solidFill>
                <a:latin typeface="Arial" charset="0"/>
                <a:ea typeface="Times New Roman"/>
                <a:cs typeface="Arial" charset="0"/>
              </a:rPr>
              <a:t> </a:t>
            </a:r>
            <a:r>
              <a:rPr lang="en-US" sz="4800">
                <a:solidFill>
                  <a:srgbClr val="212121"/>
                </a:solidFill>
                <a:latin typeface="Nirmala UI"/>
                <a:ea typeface="Times New Roman"/>
                <a:cs typeface="Nirmala UI"/>
              </a:rPr>
              <a:t>যাচ্ছে।</a:t>
            </a:r>
            <a:endParaRPr lang="en-US" sz="48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logo 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752600"/>
            <a:ext cx="5334000" cy="3276600"/>
          </a:xfrm>
          <a:prstGeom prst="rect">
            <a:avLst/>
          </a:prstGeom>
          <a:noFill/>
        </p:spPr>
      </p:pic>
      <p:sp>
        <p:nvSpPr>
          <p:cNvPr id="134147" name="Text Box 3"/>
          <p:cNvSpPr txBox="1">
            <a:spLocks noChangeArrowheads="1"/>
          </p:cNvSpPr>
          <p:nvPr/>
        </p:nvSpPr>
        <p:spPr bwMode="auto">
          <a:xfrm>
            <a:off x="2209800" y="5486400"/>
            <a:ext cx="4953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latin typeface="Perpetua"/>
              </a:rPr>
              <a:t>inspirayhan@gmail.com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3124200" y="914400"/>
            <a:ext cx="29003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2060"/>
                </a:solidFill>
                <a:latin typeface="Perpetua"/>
              </a:rPr>
              <a:t>Thank You</a:t>
            </a: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রাস্তা  অতিক্রম এর সময়  আগে   থামতে হবে।   এরপর  </a:t>
            </a:r>
            <a:r>
              <a:rPr lang="en-US" sz="24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রাস্তার ডানে  তারপর  বামে  তারপর    আবার ডানে দেখে রাস্তা ফাকা হলে  রাস্তা  অতিক্রম করবেন। </a:t>
            </a:r>
            <a:endParaRPr lang="en-US" sz="240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18435" name="Picture 3" descr="images (15)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981200"/>
            <a:ext cx="7905750" cy="4038600"/>
          </a:xfrm>
          <a:prstGeom prst="rect">
            <a:avLst/>
          </a:prstGeom>
          <a:noFill/>
        </p:spPr>
      </p:pic>
      <p:pic>
        <p:nvPicPr>
          <p:cNvPr id="4" name="13">
            <a:hlinkClick r:id="" action="ppaction://media"/>
          </p:cNvPr>
          <p:cNvPicPr>
            <a:picLocks noRot="1" noChangeAspect="1"/>
          </p:cNvPicPr>
          <p:nvPr>
            <a:wavAudioFile r:embed="rId1" name="13"/>
          </p:nvPr>
        </p:nvPicPr>
        <p:blipFill>
          <a:blip r:embed="rId4" cstate="print"/>
          <a:stretch>
            <a:fillRect/>
          </a:stretch>
        </p:blipFill>
        <p:spPr>
          <a:xfrm>
            <a:off x="6096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0" y="394692"/>
            <a:ext cx="8915400" cy="6463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latin typeface="Perpetua"/>
              </a:rPr>
              <a:t>প্রয়োজনে</a:t>
            </a:r>
            <a:r>
              <a:rPr lang="en-US" sz="4400" dirty="0">
                <a:latin typeface="Perpetua"/>
              </a:rPr>
              <a:t> </a:t>
            </a:r>
            <a:r>
              <a:rPr lang="en-US" sz="4400" dirty="0" err="1">
                <a:latin typeface="Perpetua"/>
              </a:rPr>
              <a:t>দাড়িয়ে</a:t>
            </a:r>
            <a:r>
              <a:rPr lang="en-US" sz="4400" dirty="0">
                <a:latin typeface="Perpetua"/>
              </a:rPr>
              <a:t> </a:t>
            </a:r>
            <a:r>
              <a:rPr lang="en-US" sz="4400" dirty="0" err="1">
                <a:latin typeface="Perpetua"/>
              </a:rPr>
              <a:t>অপেক্ষা</a:t>
            </a:r>
            <a:r>
              <a:rPr lang="en-US" sz="4400" dirty="0">
                <a:latin typeface="Perpetua"/>
              </a:rPr>
              <a:t> </a:t>
            </a:r>
            <a:r>
              <a:rPr lang="en-US" sz="4400" dirty="0" err="1">
                <a:latin typeface="Perpetua"/>
              </a:rPr>
              <a:t>করুন</a:t>
            </a:r>
            <a:r>
              <a:rPr lang="en-US" sz="4400" dirty="0">
                <a:latin typeface="Perpetua"/>
              </a:rPr>
              <a:t> ।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FF0000"/>
                </a:solidFill>
                <a:latin typeface="Perpetua"/>
              </a:rPr>
              <a:t>আহত</a:t>
            </a:r>
            <a:r>
              <a:rPr lang="en-US" sz="44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Perpetua"/>
              </a:rPr>
              <a:t>হয়ে</a:t>
            </a:r>
            <a:r>
              <a:rPr lang="en-US" sz="44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Perpetua"/>
              </a:rPr>
              <a:t>হাসপাতালে</a:t>
            </a:r>
            <a:r>
              <a:rPr lang="en-US" sz="4400" dirty="0">
                <a:solidFill>
                  <a:srgbClr val="FF0000"/>
                </a:solidFill>
                <a:latin typeface="Perpetua"/>
              </a:rPr>
              <a:t>  </a:t>
            </a:r>
            <a:r>
              <a:rPr lang="en-US" sz="4400" dirty="0" err="1">
                <a:solidFill>
                  <a:srgbClr val="FF0000"/>
                </a:solidFill>
                <a:latin typeface="Perpetua"/>
              </a:rPr>
              <a:t>যাবার</a:t>
            </a:r>
            <a:r>
              <a:rPr lang="en-US" sz="4400" dirty="0">
                <a:solidFill>
                  <a:srgbClr val="FF0000"/>
                </a:solidFill>
                <a:latin typeface="Perpetua"/>
              </a:rPr>
              <a:t>  </a:t>
            </a:r>
            <a:r>
              <a:rPr lang="en-US" sz="4400" dirty="0" err="1">
                <a:solidFill>
                  <a:srgbClr val="FF0000"/>
                </a:solidFill>
                <a:latin typeface="Perpetua"/>
              </a:rPr>
              <a:t>চাইতে</a:t>
            </a:r>
            <a:r>
              <a:rPr lang="en-US" sz="4400" dirty="0">
                <a:solidFill>
                  <a:srgbClr val="FF0000"/>
                </a:solidFill>
                <a:latin typeface="Perpetua"/>
              </a:rPr>
              <a:t> , </a:t>
            </a:r>
            <a:r>
              <a:rPr lang="en-US" sz="4400" dirty="0" err="1">
                <a:solidFill>
                  <a:srgbClr val="FF0000"/>
                </a:solidFill>
                <a:latin typeface="Perpetua"/>
              </a:rPr>
              <a:t>নিজ</a:t>
            </a:r>
            <a:r>
              <a:rPr lang="en-US" sz="4400" dirty="0">
                <a:solidFill>
                  <a:srgbClr val="FF0000"/>
                </a:solidFill>
                <a:latin typeface="Perpetua"/>
              </a:rPr>
              <a:t>  </a:t>
            </a:r>
            <a:r>
              <a:rPr lang="en-US" sz="4400" dirty="0" err="1">
                <a:solidFill>
                  <a:srgbClr val="FF0000"/>
                </a:solidFill>
                <a:latin typeface="Perpetua"/>
              </a:rPr>
              <a:t>গন্তব্যে</a:t>
            </a:r>
            <a:r>
              <a:rPr lang="en-US" sz="44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Perpetua"/>
              </a:rPr>
              <a:t>আস্তে</a:t>
            </a:r>
            <a:r>
              <a:rPr lang="en-US" sz="4400" dirty="0">
                <a:solidFill>
                  <a:srgbClr val="FF0000"/>
                </a:solidFill>
                <a:latin typeface="Perpetua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Perpetua"/>
              </a:rPr>
              <a:t>আস্তে</a:t>
            </a:r>
            <a:r>
              <a:rPr lang="en-US" sz="4400" dirty="0">
                <a:solidFill>
                  <a:srgbClr val="FF0000"/>
                </a:solidFill>
                <a:latin typeface="Perpetua"/>
              </a:rPr>
              <a:t>  </a:t>
            </a:r>
            <a:r>
              <a:rPr lang="en-US" sz="4400" dirty="0" err="1">
                <a:solidFill>
                  <a:srgbClr val="FF0000"/>
                </a:solidFill>
                <a:latin typeface="Perpetua"/>
              </a:rPr>
              <a:t>যাওয়া</a:t>
            </a:r>
            <a:r>
              <a:rPr lang="en-US" sz="4400" dirty="0">
                <a:solidFill>
                  <a:srgbClr val="FF0000"/>
                </a:solidFill>
                <a:latin typeface="Perpetua"/>
              </a:rPr>
              <a:t>  </a:t>
            </a:r>
            <a:r>
              <a:rPr lang="en-US" sz="4400" dirty="0" err="1">
                <a:solidFill>
                  <a:srgbClr val="FF0000"/>
                </a:solidFill>
                <a:latin typeface="Perpetua"/>
              </a:rPr>
              <a:t>উত্তম</a:t>
            </a:r>
            <a:r>
              <a:rPr lang="en-US" sz="4400" dirty="0">
                <a:solidFill>
                  <a:srgbClr val="FF0000"/>
                </a:solidFill>
                <a:latin typeface="Perpetua"/>
              </a:rPr>
              <a:t>।  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latin typeface="Perpetua"/>
              </a:rPr>
              <a:t>প্রয়োজনে</a:t>
            </a:r>
            <a:r>
              <a:rPr lang="en-US" sz="4400" dirty="0">
                <a:latin typeface="Perpetua"/>
              </a:rPr>
              <a:t> </a:t>
            </a:r>
            <a:r>
              <a:rPr lang="en-US" sz="4400" dirty="0" err="1">
                <a:latin typeface="Perpetua"/>
              </a:rPr>
              <a:t>ট্রাফিক</a:t>
            </a:r>
            <a:r>
              <a:rPr lang="en-US" sz="4400" dirty="0">
                <a:latin typeface="Perpetua"/>
              </a:rPr>
              <a:t> </a:t>
            </a:r>
            <a:r>
              <a:rPr lang="en-US" sz="4400" dirty="0" err="1">
                <a:latin typeface="Perpetua"/>
              </a:rPr>
              <a:t>পুলিশের</a:t>
            </a:r>
            <a:r>
              <a:rPr lang="en-US" sz="4400" dirty="0">
                <a:latin typeface="Perpetua"/>
              </a:rPr>
              <a:t> </a:t>
            </a:r>
            <a:r>
              <a:rPr lang="en-US" sz="4400" dirty="0" err="1">
                <a:latin typeface="Perpetua"/>
              </a:rPr>
              <a:t>সাহায্য</a:t>
            </a:r>
            <a:r>
              <a:rPr lang="en-US" sz="4400" dirty="0">
                <a:latin typeface="Perpetua"/>
              </a:rPr>
              <a:t> </a:t>
            </a:r>
            <a:r>
              <a:rPr lang="en-US" sz="4400" dirty="0" err="1">
                <a:latin typeface="Perpetua"/>
              </a:rPr>
              <a:t>নিন</a:t>
            </a:r>
            <a:r>
              <a:rPr lang="en-US" sz="4400" dirty="0">
                <a:latin typeface="Perpetua"/>
              </a:rPr>
              <a:t>।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Perpetua"/>
            </a:endParaRPr>
          </a:p>
        </p:txBody>
      </p:sp>
      <p:pic>
        <p:nvPicPr>
          <p:cNvPr id="3" name="14">
            <a:hlinkClick r:id="" action="ppaction://media"/>
          </p:cNvPr>
          <p:cNvPicPr>
            <a:picLocks noRot="1" noChangeAspect="1"/>
          </p:cNvPicPr>
          <p:nvPr>
            <a:wavAudioFile r:embed="rId1" name="14"/>
          </p:nvPr>
        </p:nvPicPr>
        <p:blipFill>
          <a:blip r:embed="rId3" cstate="print"/>
          <a:stretch>
            <a:fillRect/>
          </a:stretch>
        </p:blipFill>
        <p:spPr>
          <a:xfrm>
            <a:off x="685800" y="6019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1166813"/>
            <a:ext cx="9144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রাস্তা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অতিক্রম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কালে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 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রাস্তার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মধ্যে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হঠা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ৎ 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করে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দৌড়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দেবেন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না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।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তাতে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অন্য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বাহনের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চালক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নিয়ন্ত্রণ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হারান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ফলে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দুর্ঘটনা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ঘটে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।</a:t>
            </a:r>
            <a:endParaRPr lang="en-US" sz="4800" dirty="0">
              <a:latin typeface="Arial" charset="0"/>
              <a:cs typeface="Arial" charset="0"/>
            </a:endParaRPr>
          </a:p>
        </p:txBody>
      </p:sp>
      <p:pic>
        <p:nvPicPr>
          <p:cNvPr id="3" name="15">
            <a:hlinkClick r:id="" action="ppaction://media"/>
          </p:cNvPr>
          <p:cNvPicPr>
            <a:picLocks noRot="1" noChangeAspect="1"/>
          </p:cNvPicPr>
          <p:nvPr>
            <a:wavAudioFile r:embed="rId1" name="15"/>
          </p:nvPr>
        </p:nvPicPr>
        <p:blipFill>
          <a:blip r:embed="rId3" cstate="print"/>
          <a:stretch>
            <a:fillRect/>
          </a:stretch>
        </p:blipFill>
        <p:spPr>
          <a:xfrm>
            <a:off x="457200" y="5791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s (6)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213" y="1905000"/>
            <a:ext cx="7570787" cy="4287838"/>
          </a:xfrm>
          <a:prstGeom prst="rect">
            <a:avLst/>
          </a:prstGeom>
          <a:noFill/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600200" y="152400"/>
            <a:ext cx="59340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রাস্তা অতিক্রম কালে   রাস্তার মধ্যে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হঠাৎ  করে  দৌড় দেবেন  না ।</a:t>
            </a:r>
            <a:endParaRPr lang="en-US" sz="2800" b="1">
              <a:latin typeface="Perpetua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612775"/>
            <a:ext cx="91440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শিশুদের হাত  অবশ্যই ধরে থাকবেন । </a:t>
            </a:r>
            <a:r>
              <a:rPr lang="en-US" sz="4800">
                <a:latin typeface="Nirmala UI"/>
                <a:ea typeface="Calibri"/>
                <a:cs typeface="Nirmala UI"/>
              </a:rPr>
              <a:t>  রাস্তা অতিক্রম এর সময়  বা রাস্তায় চলার সময়  শিশুরা  হঠাৎ  হঠাৎ যেকোনো দিকে  দৌড় দেয়  যা দুর্ঘটনার  অন্যতম কারন ।   </a:t>
            </a:r>
            <a:endParaRPr lang="en-US" sz="4800">
              <a:latin typeface="Arial" charset="0"/>
              <a:cs typeface="Arial" charset="0"/>
            </a:endParaRPr>
          </a:p>
        </p:txBody>
      </p:sp>
      <p:pic>
        <p:nvPicPr>
          <p:cNvPr id="3" name="17">
            <a:hlinkClick r:id="" action="ppaction://media"/>
          </p:cNvPr>
          <p:cNvPicPr>
            <a:picLocks noRot="1" noChangeAspect="1"/>
          </p:cNvPicPr>
          <p:nvPr>
            <a:wavAudioFile r:embed="rId1" name="17"/>
          </p:nvPr>
        </p:nvPicPr>
        <p:blipFill>
          <a:blip r:embed="rId3" cstate="print"/>
          <a:stretch>
            <a:fillRect/>
          </a:stretch>
        </p:blipFill>
        <p:spPr>
          <a:xfrm>
            <a:off x="685800" y="6172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600200" y="152400"/>
            <a:ext cx="59340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রাস্তা অতিক্রম কালে   রাস্তার মধ্যে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হঠাৎ  করে  দৌড় দেবেন  না ।</a:t>
            </a:r>
            <a:endParaRPr lang="en-US" sz="2800" b="1">
              <a:latin typeface="Perpetua"/>
            </a:endParaRPr>
          </a:p>
        </p:txBody>
      </p:sp>
      <p:pic>
        <p:nvPicPr>
          <p:cNvPr id="22531" name="Picture 4" descr="images (10)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371600"/>
            <a:ext cx="7345362" cy="51054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1166813"/>
            <a:ext cx="88677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সব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সময়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রাস্তার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বাম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দিক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দিয়ে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চলুন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।</a:t>
            </a:r>
            <a:endParaRPr lang="en-US" sz="48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Nirmala UI"/>
                <a:ea typeface="Calibri"/>
                <a:cs typeface="Nirmala UI"/>
              </a:rPr>
              <a:t>ফুট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পাথ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ব্যবহার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করুন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।</a:t>
            </a: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বাম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দিকের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ফুট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পাথ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দিয়ে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হাঁটুন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।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762000" y="2743200"/>
            <a:ext cx="7620000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u="sng">
                <a:solidFill>
                  <a:srgbClr val="FF0000"/>
                </a:solidFill>
                <a:latin typeface="Calibri"/>
                <a:ea typeface="Calibri"/>
                <a:cs typeface="Nirmala UI"/>
              </a:rPr>
              <a:t>“</a:t>
            </a:r>
            <a:r>
              <a:rPr lang="en-US" sz="3600" b="1" u="sng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জাতির পিতা বঙ্গবন্ধু শেখ মুজিবুর রহমান এর জন্ম শতবার্ষিকী ও বিজয়ের সূবর্ণ জয়ন্তী তে নতুন প্রজন্মের জন্য উপহার।</a:t>
            </a:r>
            <a:r>
              <a:rPr lang="en-US" sz="3600" b="1" u="sng">
                <a:solidFill>
                  <a:srgbClr val="FF0000"/>
                </a:solidFill>
                <a:latin typeface="Calibri"/>
                <a:ea typeface="Calibri"/>
                <a:cs typeface="Nirmala UI"/>
              </a:rPr>
              <a:t>“</a:t>
            </a:r>
            <a:r>
              <a:rPr lang="en-US" sz="3600" b="1" u="sng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endParaRPr lang="en-US" sz="3600">
              <a:latin typeface="Arial" charset="0"/>
              <a:cs typeface="Arial" charset="0"/>
            </a:endParaRPr>
          </a:p>
        </p:txBody>
      </p:sp>
      <p:pic>
        <p:nvPicPr>
          <p:cNvPr id="7171" name="Picture 2" descr="Mujib_10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304800"/>
            <a:ext cx="3262313" cy="2219325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Nirmala UI"/>
                <a:ea typeface="Calibri"/>
                <a:cs typeface="Nirmala UI"/>
              </a:rPr>
              <a:t>সরু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রাস্তায়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দুই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,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তিন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একাধিক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ব্যক্তি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পাশাপাশি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রাস্তা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ব্লক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করে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হাঁটবেন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না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খেলাধুলা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করবেন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না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,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অপর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দিক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থেকে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আগত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বাহন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ব্যক্তির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চলা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চলের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বাধা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না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হন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তা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খেয়াল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করুন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।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 descr="download (4)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295400"/>
            <a:ext cx="5137150" cy="5443538"/>
          </a:xfrm>
          <a:prstGeom prst="rect">
            <a:avLst/>
          </a:prstGeom>
          <a:noFill/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1828800" y="228600"/>
            <a:ext cx="59864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latin typeface="Nirmala UI"/>
                <a:ea typeface="Calibri"/>
                <a:cs typeface="Nirmala UI"/>
              </a:rPr>
              <a:t>  </a:t>
            </a:r>
            <a:r>
              <a:rPr lang="en-US" sz="3200" b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রাস্তায়  খেলাধুলা করবেন না। </a:t>
            </a:r>
            <a:endParaRPr lang="en-US" sz="3200" b="1">
              <a:solidFill>
                <a:srgbClr val="FF0000"/>
              </a:solidFill>
              <a:latin typeface="Perpetua"/>
            </a:endParaRPr>
          </a:p>
        </p:txBody>
      </p:sp>
      <p:pic>
        <p:nvPicPr>
          <p:cNvPr id="4" name="21">
            <a:hlinkClick r:id="" action="ppaction://media"/>
          </p:cNvPr>
          <p:cNvPicPr>
            <a:picLocks noRot="1" noChangeAspect="1"/>
          </p:cNvPicPr>
          <p:nvPr>
            <a:wavAudioFile r:embed="rId1" name="21"/>
          </p:nvPr>
        </p:nvPicPr>
        <p:blipFill>
          <a:blip r:embed="rId4" cstate="print"/>
          <a:stretch>
            <a:fillRect/>
          </a:stretch>
        </p:blipFill>
        <p:spPr>
          <a:xfrm>
            <a:off x="609600" y="5943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ownload (5)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95400"/>
            <a:ext cx="7891462" cy="5029200"/>
          </a:xfrm>
          <a:prstGeom prst="rect">
            <a:avLst/>
          </a:prstGeom>
          <a:noFill/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152400"/>
            <a:ext cx="917733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latin typeface="Nirmala UI"/>
                <a:ea typeface="Calibri"/>
                <a:cs typeface="Nirmala UI"/>
              </a:rPr>
              <a:t>  রাস্তায়  দুই ,তিন বা একাধিক ব্যক্তি  পাশাপাশি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latin typeface="Nirmala UI"/>
                <a:ea typeface="Calibri"/>
                <a:cs typeface="Nirmala UI"/>
              </a:rPr>
              <a:t>  রাস্তা ব্লক করে হাঁটবেন না  বা খেলাধুলা করবেন না। </a:t>
            </a:r>
            <a:endParaRPr lang="en-US" sz="3200">
              <a:latin typeface="Perpetua"/>
            </a:endParaRPr>
          </a:p>
        </p:txBody>
      </p:sp>
      <p:pic>
        <p:nvPicPr>
          <p:cNvPr id="4" name="22">
            <a:hlinkClick r:id="" action="ppaction://media"/>
          </p:cNvPr>
          <p:cNvPicPr>
            <a:picLocks noRot="1" noChangeAspect="1"/>
          </p:cNvPicPr>
          <p:nvPr>
            <a:wavAudioFile r:embed="rId1" name="22"/>
          </p:nvPr>
        </p:nvPicPr>
        <p:blipFill>
          <a:blip r:embed="rId4" cstate="print"/>
          <a:stretch>
            <a:fillRect/>
          </a:stretch>
        </p:blipFill>
        <p:spPr>
          <a:xfrm>
            <a:off x="3048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344488"/>
            <a:ext cx="91440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>
                <a:latin typeface="Nirmala UI"/>
                <a:ea typeface="Calibri"/>
                <a:cs typeface="Nirmala UI"/>
              </a:rPr>
              <a:t>  রাস্তার মধ্যে  খেলাধুলা করবেন না। </a:t>
            </a:r>
            <a:endParaRPr lang="en-US" sz="3200">
              <a:latin typeface="Perpetua"/>
            </a:endParaRPr>
          </a:p>
        </p:txBody>
      </p:sp>
      <p:pic>
        <p:nvPicPr>
          <p:cNvPr id="28675" name="Picture 2" descr="do not play on roa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219200"/>
            <a:ext cx="7315200" cy="5486400"/>
          </a:xfrm>
          <a:prstGeom prst="rect">
            <a:avLst/>
          </a:prstGeom>
          <a:noFill/>
        </p:spPr>
      </p:pic>
      <p:pic>
        <p:nvPicPr>
          <p:cNvPr id="4" name="23">
            <a:hlinkClick r:id="" action="ppaction://media"/>
          </p:cNvPr>
          <p:cNvPicPr>
            <a:picLocks noRot="1" noChangeAspect="1"/>
          </p:cNvPicPr>
          <p:nvPr>
            <a:wavAudioFile r:embed="rId1" name="23"/>
          </p:nvPr>
        </p:nvPicPr>
        <p:blipFill>
          <a:blip r:embed="rId4" cstate="print"/>
          <a:stretch>
            <a:fillRect/>
          </a:stretch>
        </p:blipFill>
        <p:spPr>
          <a:xfrm>
            <a:off x="3048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1166813"/>
            <a:ext cx="9144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উল্টো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পথে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হাটা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ও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গাড়ি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যে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কোন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বাহন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উল্টো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পথে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চালানো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একটি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অপরাধ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এবং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সড়ক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দুর্ঘটনার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অন্যতম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কারন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।     </a:t>
            </a:r>
            <a:endParaRPr lang="en-US" sz="4800" dirty="0">
              <a:latin typeface="Arial" charset="0"/>
              <a:cs typeface="Arial" charset="0"/>
            </a:endParaRPr>
          </a:p>
        </p:txBody>
      </p:sp>
      <p:pic>
        <p:nvPicPr>
          <p:cNvPr id="3" name="24">
            <a:hlinkClick r:id="" action="ppaction://media"/>
          </p:cNvPr>
          <p:cNvPicPr>
            <a:picLocks noRot="1" noChangeAspect="1"/>
          </p:cNvPicPr>
          <p:nvPr>
            <a:wavAudioFile r:embed="rId1" name="24"/>
          </p:nvPr>
        </p:nvPicPr>
        <p:blipFill>
          <a:blip r:embed="rId3" cstate="print"/>
          <a:stretch>
            <a:fillRect/>
          </a:stretch>
        </p:blipFill>
        <p:spPr>
          <a:xfrm>
            <a:off x="609600" y="60960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207963"/>
            <a:ext cx="91440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উল্টো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পথে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হাটা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 ও 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গাড়ি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যে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কোন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বাহন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উল্টো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পথে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চালানো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  </a:t>
            </a:r>
            <a:r>
              <a:rPr lang="en-US" sz="32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যাবেনা</a:t>
            </a:r>
            <a:r>
              <a:rPr lang="en-US" sz="32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।      </a:t>
            </a:r>
            <a:endParaRPr lang="en-US" sz="32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30723" name="Picture 2" descr="1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828800"/>
            <a:ext cx="8915400" cy="4578350"/>
          </a:xfrm>
          <a:prstGeom prst="rect">
            <a:avLst/>
          </a:prstGeom>
          <a:noFill/>
        </p:spPr>
      </p:pic>
      <p:pic>
        <p:nvPicPr>
          <p:cNvPr id="4" name="25">
            <a:hlinkClick r:id="" action="ppaction://media"/>
          </p:cNvPr>
          <p:cNvPicPr>
            <a:picLocks noRot="1" noChangeAspect="1"/>
          </p:cNvPicPr>
          <p:nvPr>
            <a:wavAudioFile r:embed="rId1" name="25"/>
          </p:nvPr>
        </p:nvPicPr>
        <p:blipFill>
          <a:blip r:embed="rId4" cstate="print"/>
          <a:stretch>
            <a:fillRect/>
          </a:stretch>
        </p:blipFill>
        <p:spPr>
          <a:xfrm>
            <a:off x="228600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58738"/>
            <a:ext cx="9144000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চলমান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মোটর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সাইকেল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,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রিক্সা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,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অটো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,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গাড়ি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,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বাস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যে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কোন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বাহন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থেকে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বাইরে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থুথু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,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সিগারেট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,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পানের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পিক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,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পানের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চুন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ফেলা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যাবে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না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।</a:t>
            </a:r>
            <a:endParaRPr lang="en-US" sz="48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আপনার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গায়ে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পড়লে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কেমন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লাগবে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?</a:t>
            </a:r>
            <a:endParaRPr lang="en-US" sz="4800" dirty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26">
            <a:hlinkClick r:id="" action="ppaction://media"/>
          </p:cNvPr>
          <p:cNvPicPr>
            <a:picLocks noRot="1" noChangeAspect="1"/>
          </p:cNvPicPr>
          <p:nvPr>
            <a:wavAudioFile r:embed="rId1" name="26"/>
          </p:nvPr>
        </p:nvPicPr>
        <p:blipFill>
          <a:blip r:embed="rId3" cstate="print"/>
          <a:stretch>
            <a:fillRect/>
          </a:stretch>
        </p:blipFill>
        <p:spPr>
          <a:xfrm>
            <a:off x="4572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52400" y="34925"/>
            <a:ext cx="914400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চলমান মোটর সাইকেল , রিক্সা , অটো, গাড়ি, বাস বা যে কোন বাহন থেকে বাইরে থুথু , পানের পিক , পানের চুন ফেলা যাবে না।</a:t>
            </a:r>
            <a:endParaRPr lang="en-US" sz="2400" b="1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32771" name="Picture 2" descr="yz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1363" y="1112838"/>
            <a:ext cx="4922837" cy="5592762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198438"/>
            <a:ext cx="9144000" cy="128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চলমান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মোটর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সাইকেল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,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রিক্সা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,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অটো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গাড়ি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বাস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যে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কোন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বাহন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থেকে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বাইরে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থুথু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,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পানের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পিক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,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ফেলা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যাবে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না</a:t>
            </a:r>
            <a:r>
              <a:rPr lang="en-US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।</a:t>
            </a:r>
            <a:endParaRPr 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আপনার</a:t>
            </a:r>
            <a:r>
              <a:rPr lang="en-US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গায়ে</a:t>
            </a:r>
            <a:r>
              <a:rPr lang="en-US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পড়লে</a:t>
            </a:r>
            <a:r>
              <a:rPr lang="en-US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 </a:t>
            </a:r>
            <a:r>
              <a:rPr lang="en-US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কেমন</a:t>
            </a:r>
            <a:r>
              <a:rPr lang="en-US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লাগবে</a:t>
            </a:r>
            <a:r>
              <a:rPr lang="en-US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?</a:t>
            </a:r>
            <a:endParaRPr lang="en-US" dirty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pic>
        <p:nvPicPr>
          <p:cNvPr id="33795" name="Picture 2" descr="download (7)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0"/>
            <a:ext cx="8839200" cy="5016500"/>
          </a:xfrm>
          <a:prstGeom prst="rect">
            <a:avLst/>
          </a:prstGeom>
          <a:noFill/>
        </p:spPr>
      </p:pic>
      <p:pic>
        <p:nvPicPr>
          <p:cNvPr id="4" name="28">
            <a:hlinkClick r:id="" action="ppaction://media"/>
          </p:cNvPr>
          <p:cNvPicPr>
            <a:picLocks noRot="1" noChangeAspect="1"/>
          </p:cNvPicPr>
          <p:nvPr>
            <a:wavAudioFile r:embed="rId1" name="28"/>
          </p:nvPr>
        </p:nvPicPr>
        <p:blipFill>
          <a:blip r:embed="rId4" cstate="print"/>
          <a:stretch>
            <a:fillRect/>
          </a:stretch>
        </p:blipFill>
        <p:spPr>
          <a:xfrm>
            <a:off x="304800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4839690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905000"/>
            <a:ext cx="6400800" cy="4800600"/>
          </a:xfrm>
          <a:prstGeom prst="rect">
            <a:avLst/>
          </a:prstGeom>
          <a:noFill/>
        </p:spPr>
      </p:pic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838200" y="152400"/>
            <a:ext cx="74183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চলমান মোটর সাইকেল , রিক্সা , অটো, গাড়ি, বাস বা যে কোন বাহন থেকে  বাইরে  সিগারেট  ছাই, ফেলা যাবে না। </a:t>
            </a:r>
            <a:endParaRPr lang="en-US" b="1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Perpetua"/>
            </a:endParaRPr>
          </a:p>
        </p:txBody>
      </p:sp>
      <p:pic>
        <p:nvPicPr>
          <p:cNvPr id="4" name="29">
            <a:hlinkClick r:id="" action="ppaction://media"/>
          </p:cNvPr>
          <p:cNvPicPr>
            <a:picLocks noRot="1" noChangeAspect="1"/>
          </p:cNvPicPr>
          <p:nvPr>
            <a:wavAudioFile r:embed="rId1" name="29"/>
          </p:nvPr>
        </p:nvPicPr>
        <p:blipFill>
          <a:blip r:embed="rId4" cstate="print"/>
          <a:stretch>
            <a:fillRect/>
          </a:stretch>
        </p:blipFill>
        <p:spPr>
          <a:xfrm>
            <a:off x="2286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232435"/>
            <a:ext cx="9144000" cy="606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u="sng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ভূমিকা</a:t>
            </a:r>
            <a:r>
              <a:rPr lang="en-US" sz="3600" b="1" u="sng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000" b="1" u="sng" dirty="0">
              <a:solidFill>
                <a:srgbClr val="002060"/>
              </a:solidFill>
              <a:latin typeface="Nirmala UI"/>
              <a:cs typeface="Nirmala UI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dirty="0"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মূলত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স্কুল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ও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কলেজের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শিক্ষার্থী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শিশু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ও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কিশোর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দের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জন্য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(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সংক্ষেপিত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)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এই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সংকলনটি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।</a:t>
            </a:r>
            <a:endParaRPr lang="en-US" dirty="0"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আমি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সড়ক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বিশেষজ্ঞ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নই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।  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একজন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পথচারী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হিসেবে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এবং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সাইকেল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গাড়ি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ও 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মোটর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সাইকেল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দীর্ঘদিন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চালাতে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গিয়ে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আমার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যে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অভিজ্ঞতা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হয়েছে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। 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তাই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শেয়ার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করা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।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ফুট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ওভার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ব্রিজ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,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ফ্লাইওভার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বিশেষ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করে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ঢাকা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সিটির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পথ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চলতে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যে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সতর্কতা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দরকার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তা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আগামি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তে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সংযুক্ত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করার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চেষ্টা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করবো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।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আমার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মনে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হয়েছে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শিশু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ও </a:t>
            </a:r>
            <a:r>
              <a:rPr lang="en-US" b="1" dirty="0" err="1" smtClean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কিশোরদের</a:t>
            </a:r>
            <a:r>
              <a:rPr lang="en-US" b="1" dirty="0" smtClean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জীবনের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শুরুতেই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যদি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রাস্তা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পথ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কিভাবে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ব্যবহার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করবে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সেই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ধারনা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অর্থা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ৎ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রোড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সেন্স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ডেভেলপ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করে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দেয়া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যায়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।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তাহলে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সড়ক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দুর্ঘটনা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কমিয়ে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আনা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যাবে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।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আলাদা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অনুচ্ছেদে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অভিভাবক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দের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জন্য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দুটি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কথা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বলেছি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।  </a:t>
            </a:r>
            <a:endParaRPr lang="en-US" dirty="0"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মুদ্রন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ত্রুটি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কারও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চোখে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পড়লে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বা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মতামত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জানাতে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সবার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প্রতি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সাদর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আমন্ত্রন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রইল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।  </a:t>
            </a:r>
            <a:endParaRPr lang="en-US" dirty="0"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2060"/>
                </a:solidFill>
                <a:latin typeface="Nirmala UI"/>
                <a:cs typeface="Nirmala UI"/>
              </a:rPr>
              <a:t>সংকলক</a:t>
            </a:r>
            <a:r>
              <a:rPr lang="en-US" b="1" dirty="0" smtClean="0">
                <a:solidFill>
                  <a:srgbClr val="002060"/>
                </a:solidFill>
                <a:latin typeface="Nirmala UI"/>
                <a:cs typeface="Nirmala UI"/>
              </a:rPr>
              <a:t> </a:t>
            </a: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 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২২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ডিসেম্বর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২০২১  ।  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বরিশাল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বাংলাদেশ</a:t>
            </a:r>
            <a:r>
              <a:rPr lang="en-US" b="1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।  </a:t>
            </a:r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images (17)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971800"/>
            <a:ext cx="3886200" cy="3590925"/>
          </a:xfrm>
          <a:prstGeom prst="rect">
            <a:avLst/>
          </a:prstGeom>
          <a:noFill/>
        </p:spPr>
      </p:pic>
      <p:pic>
        <p:nvPicPr>
          <p:cNvPr id="35843" name="Picture 3" descr="images (18)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008312"/>
            <a:ext cx="3979862" cy="3544888"/>
          </a:xfrm>
          <a:prstGeom prst="rect">
            <a:avLst/>
          </a:prstGeom>
          <a:noFill/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143000" y="381000"/>
            <a:ext cx="6551613" cy="233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চলমান মোটর সাইকেল , রিক্সা , অটো, গাড়ি, বাস বা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যে কোন বাহন থেকে  বাইরে  সিগারেট  ছাই, ফেলা যাবে না। </a:t>
            </a:r>
            <a:endParaRPr lang="en-US" sz="3200" b="1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Perpetua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Perpetua"/>
              </a:rPr>
              <a:t>আপনার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ফেলা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থুথু</a:t>
            </a:r>
            <a:r>
              <a:rPr lang="en-US" sz="4800" dirty="0">
                <a:latin typeface="Perpetua"/>
              </a:rPr>
              <a:t> , </a:t>
            </a:r>
            <a:r>
              <a:rPr lang="en-US" sz="4800" dirty="0" err="1">
                <a:latin typeface="Perpetua"/>
              </a:rPr>
              <a:t>সিগারেট</a:t>
            </a:r>
            <a:r>
              <a:rPr lang="en-US" sz="4800" dirty="0">
                <a:latin typeface="Perpetua"/>
              </a:rPr>
              <a:t>, </a:t>
            </a:r>
            <a:r>
              <a:rPr lang="en-US" sz="4800" dirty="0" err="1">
                <a:latin typeface="Perpetua"/>
              </a:rPr>
              <a:t>পানের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পিক</a:t>
            </a:r>
            <a:r>
              <a:rPr lang="en-US" sz="4800" dirty="0">
                <a:latin typeface="Perpetua"/>
              </a:rPr>
              <a:t> , </a:t>
            </a:r>
            <a:r>
              <a:rPr lang="en-US" sz="4800" dirty="0" err="1">
                <a:latin typeface="Perpetua"/>
              </a:rPr>
              <a:t>পানের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চুন</a:t>
            </a:r>
            <a:r>
              <a:rPr lang="en-US" sz="4800" dirty="0">
                <a:latin typeface="Perpetua"/>
              </a:rPr>
              <a:t>   </a:t>
            </a:r>
            <a:r>
              <a:rPr lang="en-US" sz="4800" dirty="0" err="1">
                <a:latin typeface="Perpetua"/>
              </a:rPr>
              <a:t>আপনার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পেছনের</a:t>
            </a:r>
            <a:r>
              <a:rPr lang="en-US" sz="4800" dirty="0">
                <a:latin typeface="Perpetua"/>
              </a:rPr>
              <a:t>  </a:t>
            </a:r>
            <a:r>
              <a:rPr lang="en-US" sz="4800" dirty="0" err="1">
                <a:latin typeface="Perpetua"/>
              </a:rPr>
              <a:t>রিক্সা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বা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মোটর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সাইকেল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চালকের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চোখে</a:t>
            </a:r>
            <a:r>
              <a:rPr lang="en-US" sz="4800" dirty="0">
                <a:latin typeface="Perpetua"/>
              </a:rPr>
              <a:t>  </a:t>
            </a:r>
            <a:r>
              <a:rPr lang="en-US" sz="4800" dirty="0" err="1">
                <a:latin typeface="Perpetua"/>
              </a:rPr>
              <a:t>যায়।পেছনের</a:t>
            </a:r>
            <a:r>
              <a:rPr lang="en-US" sz="4800" dirty="0">
                <a:latin typeface="Perpetua"/>
              </a:rPr>
              <a:t>  </a:t>
            </a:r>
            <a:r>
              <a:rPr lang="en-US" sz="4800" dirty="0" err="1">
                <a:latin typeface="Perpetua"/>
              </a:rPr>
              <a:t>রিক্সা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বা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মোটর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সাইকেল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চালক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নিয়ন্ত্রণ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হারান</a:t>
            </a:r>
            <a:r>
              <a:rPr lang="en-US" sz="4800" dirty="0">
                <a:latin typeface="Perpetua"/>
              </a:rPr>
              <a:t> </a:t>
            </a:r>
            <a:r>
              <a:rPr lang="en-US" sz="4800" dirty="0" err="1">
                <a:latin typeface="Perpetua"/>
              </a:rPr>
              <a:t>ফলে</a:t>
            </a:r>
            <a:r>
              <a:rPr lang="en-US" sz="4800" dirty="0">
                <a:latin typeface="Perpetua"/>
              </a:rPr>
              <a:t>  </a:t>
            </a:r>
            <a:r>
              <a:rPr lang="en-US" sz="4800" dirty="0" err="1">
                <a:latin typeface="Perpetua"/>
              </a:rPr>
              <a:t>দুর্ঘটনা</a:t>
            </a:r>
            <a:r>
              <a:rPr lang="en-US" sz="4800" dirty="0">
                <a:latin typeface="Perpetua"/>
              </a:rPr>
              <a:t>   </a:t>
            </a:r>
            <a:r>
              <a:rPr lang="en-US" sz="4800" dirty="0" err="1">
                <a:latin typeface="Perpetua"/>
              </a:rPr>
              <a:t>ঘটে</a:t>
            </a:r>
            <a:r>
              <a:rPr lang="en-US" sz="4800" dirty="0">
                <a:latin typeface="Perpetua"/>
              </a:rPr>
              <a:t>।</a:t>
            </a:r>
          </a:p>
        </p:txBody>
      </p:sp>
      <p:pic>
        <p:nvPicPr>
          <p:cNvPr id="3" name="31">
            <a:hlinkClick r:id="" action="ppaction://media"/>
          </p:cNvPr>
          <p:cNvPicPr>
            <a:picLocks noRot="1" noChangeAspect="1"/>
          </p:cNvPicPr>
          <p:nvPr>
            <a:wavAudioFile r:embed="rId1" name="31"/>
          </p:nvPr>
        </p:nvPicPr>
        <p:blipFill>
          <a:blip r:embed="rId3" cstate="print"/>
          <a:stretch>
            <a:fillRect/>
          </a:stretch>
        </p:blipFill>
        <p:spPr>
          <a:xfrm>
            <a:off x="3810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198438"/>
            <a:ext cx="9144000" cy="128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চলমান মোটর সাইকেল , রিক্সা , অটো, গাড়ি, বাস বা যে কোন বাহন থেকে বাইরে থুথু , পানের পিক , ফেলা যাবে না।</a:t>
            </a:r>
            <a:endParaRPr lang="en-US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আপনার গায়ে পড়লে   কেমন লাগবে ?</a:t>
            </a:r>
            <a:endParaRPr lang="en-US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pic>
        <p:nvPicPr>
          <p:cNvPr id="37891" name="Picture 3" descr="download (6)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8064500" cy="5029200"/>
          </a:xfrm>
          <a:prstGeom prst="rect">
            <a:avLst/>
          </a:prstGeom>
          <a:noFill/>
        </p:spPr>
      </p:pic>
      <p:pic>
        <p:nvPicPr>
          <p:cNvPr id="4" name="32">
            <a:hlinkClick r:id="" action="ppaction://media"/>
          </p:cNvPr>
          <p:cNvPicPr>
            <a:picLocks noRot="1" noChangeAspect="1"/>
          </p:cNvPicPr>
          <p:nvPr>
            <a:wavAudioFile r:embed="rId1" name="32"/>
          </p:nvPr>
        </p:nvPicPr>
        <p:blipFill>
          <a:blip r:embed="rId4" cstate="print"/>
          <a:stretch>
            <a:fillRect/>
          </a:stretch>
        </p:blipFill>
        <p:spPr>
          <a:xfrm>
            <a:off x="2286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681038"/>
            <a:ext cx="9144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latin typeface="Nirmala UI"/>
                <a:ea typeface="Calibri"/>
                <a:cs typeface="Nirmala UI"/>
              </a:rPr>
              <a:t>রাস্তায় বাহনের অপেক্ষায় আছেন , রাস্তার পাশে দাড়িয়ে আছেন , </a:t>
            </a:r>
            <a:r>
              <a:rPr lang="en-US" sz="48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খেয়াল করুন রাস্তার সংযোগ স্থলে  সংযোগ সড়ক এর মুখ  আটকে দাড়িয়েছেন কিনা ?</a:t>
            </a:r>
            <a:endParaRPr lang="en-US" sz="480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 cstate="print"/>
          <a:stretch>
            <a:fillRect/>
          </a:stretch>
        </p:blipFill>
        <p:spPr>
          <a:xfrm>
            <a:off x="381000" y="60960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1668463"/>
            <a:ext cx="90043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রাস্তার সংযোগ স্থলে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সংযোগ সড়ক এর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মুখ  আটকে দাঁড়াবেন না ।</a:t>
            </a:r>
            <a:endParaRPr lang="en-US" sz="480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34">
            <a:hlinkClick r:id="" action="ppaction://media"/>
          </p:cNvPr>
          <p:cNvPicPr>
            <a:picLocks noRot="1" noChangeAspect="1"/>
          </p:cNvPicPr>
          <p:nvPr>
            <a:wavAudioFile r:embed="rId1" name="34"/>
          </p:nvPr>
        </p:nvPicPr>
        <p:blipFill>
          <a:blip r:embed="rId3" cstate="print"/>
          <a:stretch>
            <a:fillRect/>
          </a:stretch>
        </p:blipFill>
        <p:spPr>
          <a:xfrm>
            <a:off x="3048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681038"/>
            <a:ext cx="9144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Nirmala UI"/>
                <a:ea typeface="Calibri"/>
                <a:cs typeface="Nirmala UI"/>
              </a:rPr>
              <a:t>আপনি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 smtClean="0">
                <a:latin typeface="Nirmala UI"/>
                <a:ea typeface="Calibri"/>
                <a:cs typeface="Nirmala UI"/>
              </a:rPr>
              <a:t>মোটর</a:t>
            </a:r>
            <a:r>
              <a:rPr lang="en-US" sz="4800" dirty="0" smtClean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সাইকেল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,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রিক্সা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,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অটো</a:t>
            </a:r>
            <a:r>
              <a:rPr lang="en-US" sz="4800" dirty="0">
                <a:latin typeface="Nirmala UI"/>
                <a:ea typeface="Calibri"/>
                <a:cs typeface="Nirmala UI"/>
              </a:rPr>
              <a:t>,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গাড়ি</a:t>
            </a:r>
            <a:r>
              <a:rPr lang="en-US" sz="4800" dirty="0">
                <a:latin typeface="Nirmala UI"/>
                <a:ea typeface="Calibri"/>
                <a:cs typeface="Nirmala UI"/>
              </a:rPr>
              <a:t>,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বাস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যে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কোন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বাহন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চালাবার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সময়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গতি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আপনার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নিয়ন্ত্রণে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রাখুন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।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ব্রেক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ব্যবহার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করুন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।</a:t>
            </a:r>
            <a:endParaRPr lang="en-US" sz="4800" dirty="0">
              <a:latin typeface="Arial" charset="0"/>
              <a:cs typeface="Arial" charset="0"/>
            </a:endParaRPr>
          </a:p>
        </p:txBody>
      </p:sp>
      <p:pic>
        <p:nvPicPr>
          <p:cNvPr id="3" name="35">
            <a:hlinkClick r:id="" action="ppaction://media"/>
          </p:cNvPr>
          <p:cNvPicPr>
            <a:picLocks noRot="1" noChangeAspect="1"/>
          </p:cNvPicPr>
          <p:nvPr>
            <a:wavAudioFile r:embed="rId1" name="35"/>
          </p:nvPr>
        </p:nvPicPr>
        <p:blipFill>
          <a:blip r:embed="rId3" cstate="print"/>
          <a:stretch>
            <a:fillRect/>
          </a:stretch>
        </p:blipFill>
        <p:spPr>
          <a:xfrm>
            <a:off x="2286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235075"/>
            <a:ext cx="914400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latin typeface="Nirmala UI"/>
                <a:ea typeface="Calibri"/>
                <a:cs typeface="Nirmala UI"/>
              </a:rPr>
              <a:t>অন্যকে আগে যেতে দিন।</a:t>
            </a:r>
            <a:endParaRPr lang="en-US" sz="4800"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latin typeface="Nirmala UI"/>
                <a:ea typeface="Calibri"/>
                <a:cs typeface="Nirmala UI"/>
              </a:rPr>
              <a:t>যে কোন ধরনের যানবাহন দ্রুতগতিতে  চালানো  সড়কে  দুর্ঘটনার  অন্যতম  কারন।</a:t>
            </a:r>
            <a:endParaRPr lang="en-US" sz="4800">
              <a:latin typeface="Arial" charset="0"/>
              <a:cs typeface="Arial" charset="0"/>
            </a:endParaRPr>
          </a:p>
        </p:txBody>
      </p:sp>
      <p:pic>
        <p:nvPicPr>
          <p:cNvPr id="3" name="36">
            <a:hlinkClick r:id="" action="ppaction://media"/>
          </p:cNvPr>
          <p:cNvPicPr>
            <a:picLocks noRot="1" noChangeAspect="1"/>
          </p:cNvPicPr>
          <p:nvPr>
            <a:wavAudioFile r:embed="rId1" name="36"/>
          </p:nvPr>
        </p:nvPicPr>
        <p:blipFill>
          <a:blip r:embed="rId3" cstate="print"/>
          <a:stretch>
            <a:fillRect/>
          </a:stretch>
        </p:blipFill>
        <p:spPr>
          <a:xfrm>
            <a:off x="533400" y="6172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1720850"/>
            <a:ext cx="91440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  <a:latin typeface="Perpetua"/>
              </a:rPr>
              <a:t>মোটরযান চালানোর সময় মোবাইল ফোনে কথা বলা দুর্ঘটনার কারন ও  দণ্ডনীয় অপরাধ।</a:t>
            </a:r>
            <a:r>
              <a:rPr lang="en-US" sz="4800">
                <a:latin typeface="Perpetua"/>
              </a:rPr>
              <a:t> </a:t>
            </a:r>
          </a:p>
        </p:txBody>
      </p:sp>
      <p:pic>
        <p:nvPicPr>
          <p:cNvPr id="3" name="37">
            <a:hlinkClick r:id="" action="ppaction://media"/>
          </p:cNvPr>
          <p:cNvPicPr>
            <a:picLocks noRot="1" noChangeAspect="1"/>
          </p:cNvPicPr>
          <p:nvPr>
            <a:wavAudioFile r:embed="rId1" name="37"/>
          </p:nvPr>
        </p:nvPicPr>
        <p:blipFill>
          <a:blip r:embed="rId3" cstate="print"/>
          <a:stretch>
            <a:fillRect/>
          </a:stretch>
        </p:blipFill>
        <p:spPr>
          <a:xfrm>
            <a:off x="3048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1/17/2022</a:t>
            </a:r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  <a:latin typeface="Perpetua"/>
              </a:rPr>
              <a:t>মোটরযান চালানোর সময় হেডফোনে কথা বলা গান শোনা দুর্ঘটনার অন্যতম  কারন ।</a:t>
            </a:r>
            <a:r>
              <a:rPr lang="en-US" sz="2400">
                <a:latin typeface="Perpetua"/>
              </a:rPr>
              <a:t>   </a:t>
            </a:r>
          </a:p>
        </p:txBody>
      </p:sp>
      <p:pic>
        <p:nvPicPr>
          <p:cNvPr id="44035" name="Picture 2" descr="xy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325" y="1462088"/>
            <a:ext cx="8728075" cy="5167312"/>
          </a:xfrm>
          <a:prstGeom prst="rect">
            <a:avLst/>
          </a:prstGeom>
          <a:noFill/>
        </p:spPr>
      </p:pic>
      <p:pic>
        <p:nvPicPr>
          <p:cNvPr id="5" name="38">
            <a:hlinkClick r:id="" action="ppaction://media"/>
          </p:cNvPr>
          <p:cNvPicPr>
            <a:picLocks noRot="1" noChangeAspect="1"/>
          </p:cNvPicPr>
          <p:nvPr>
            <a:wavAudioFile r:embed="rId1" name="38"/>
          </p:nvPr>
        </p:nvPicPr>
        <p:blipFill>
          <a:blip r:embed="rId4" cstate="print"/>
          <a:stretch>
            <a:fillRect/>
          </a:stretch>
        </p:blipFill>
        <p:spPr>
          <a:xfrm>
            <a:off x="228600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144000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  <a:latin typeface="Perpetua"/>
              </a:rPr>
              <a:t>মোটরযান চালানোর সময় মোবাইল ফোনে কথা বলা দুর্ঘটনার কারন ও  দণ্ডনীয় অপরাধ।</a:t>
            </a:r>
            <a:r>
              <a:rPr lang="en-US" sz="2400">
                <a:latin typeface="Perpetua"/>
              </a:rPr>
              <a:t> </a:t>
            </a:r>
          </a:p>
        </p:txBody>
      </p:sp>
      <p:pic>
        <p:nvPicPr>
          <p:cNvPr id="45059" name="Picture 3" descr="w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0" y="1219200"/>
            <a:ext cx="5829300" cy="5541963"/>
          </a:xfrm>
          <a:prstGeom prst="rect">
            <a:avLst/>
          </a:prstGeom>
          <a:noFill/>
        </p:spPr>
      </p:pic>
      <p:pic>
        <p:nvPicPr>
          <p:cNvPr id="4" name="39">
            <a:hlinkClick r:id="" action="ppaction://media"/>
          </p:cNvPr>
          <p:cNvPicPr>
            <a:picLocks noRot="1" noChangeAspect="1"/>
          </p:cNvPicPr>
          <p:nvPr>
            <a:wavAudioFile r:embed="rId1" name="39"/>
          </p:nvPr>
        </p:nvPicPr>
        <p:blipFill>
          <a:blip r:embed="rId4" cstate="print"/>
          <a:stretch>
            <a:fillRect/>
          </a:stretch>
        </p:blipFill>
        <p:spPr>
          <a:xfrm>
            <a:off x="3048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f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04800"/>
            <a:ext cx="8915400" cy="64008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0" y="0"/>
            <a:ext cx="9144000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  <a:latin typeface="Perpetua"/>
              </a:rPr>
              <a:t>মোটরযান চালানোর সময় মোবাইল ফোনে কথা বলা দুর্ঘটনার কারন ও  দণ্ডনীয় অপরাধ।</a:t>
            </a:r>
            <a:r>
              <a:rPr lang="en-US" sz="2400">
                <a:latin typeface="Perpetua"/>
              </a:rPr>
              <a:t> </a:t>
            </a:r>
          </a:p>
        </p:txBody>
      </p:sp>
      <p:pic>
        <p:nvPicPr>
          <p:cNvPr id="46083" name="Picture 4" descr="v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123950"/>
            <a:ext cx="7048500" cy="558165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  <a:latin typeface="Perpetua"/>
              </a:rPr>
              <a:t>মোটরযান চালানোর সময় মোবাইল ফোনে কথা বলা দুর্ঘটনার কারন ও  দণ্ডনীয় অপরাধ।</a:t>
            </a:r>
            <a:r>
              <a:rPr lang="en-US" sz="2400">
                <a:latin typeface="Perpetua"/>
              </a:rPr>
              <a:t> </a:t>
            </a:r>
          </a:p>
        </p:txBody>
      </p:sp>
      <p:pic>
        <p:nvPicPr>
          <p:cNvPr id="47107" name="Picture 4" descr="images (4)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2013" y="1371600"/>
            <a:ext cx="7443787" cy="4953000"/>
          </a:xfrm>
          <a:prstGeom prst="rect">
            <a:avLst/>
          </a:prstGeom>
          <a:noFill/>
        </p:spPr>
      </p:pic>
      <p:pic>
        <p:nvPicPr>
          <p:cNvPr id="4" name="41">
            <a:hlinkClick r:id="" action="ppaction://media"/>
          </p:cNvPr>
          <p:cNvPicPr>
            <a:picLocks noRot="1" noChangeAspect="1"/>
          </p:cNvPicPr>
          <p:nvPr>
            <a:wavAudioFile r:embed="rId1" name="41"/>
          </p:nvPr>
        </p:nvPicPr>
        <p:blipFill>
          <a:blip r:embed="rId4" cstate="print"/>
          <a:stretch>
            <a:fillRect/>
          </a:stretch>
        </p:blipFill>
        <p:spPr>
          <a:xfrm>
            <a:off x="381000" y="6324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1/17/2022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  <a:latin typeface="Perpetua"/>
              </a:rPr>
              <a:t>মোটরযান চালানোর সময় মোবাইল ফোনে কথা বলা দুর্ঘটনার কারন ও  দণ্ডনীয় অপরাধ।</a:t>
            </a:r>
            <a:r>
              <a:rPr lang="en-US" sz="2400">
                <a:latin typeface="Perpetua"/>
              </a:rPr>
              <a:t> </a:t>
            </a:r>
          </a:p>
        </p:txBody>
      </p:sp>
      <p:pic>
        <p:nvPicPr>
          <p:cNvPr id="48131" name="Picture 3" descr="39519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5" y="1295400"/>
            <a:ext cx="8391525" cy="54102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1/17/2022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0" y="-23813"/>
            <a:ext cx="91440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  <a:latin typeface="Perpetua"/>
              </a:rPr>
              <a:t>পথে চলার সময় বা রাস্তা অতিক্রম কালে  মোবাইল ফোনে কথা বলা দুর্ঘটনার কারন ও  দণ্ডনীয় অপরাধ।</a:t>
            </a:r>
            <a:r>
              <a:rPr lang="en-US" sz="2400">
                <a:latin typeface="Perpetua"/>
              </a:rPr>
              <a:t> </a:t>
            </a:r>
          </a:p>
        </p:txBody>
      </p:sp>
      <p:pic>
        <p:nvPicPr>
          <p:cNvPr id="49155" name="Picture 5" descr="images (9) - Copy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0" y="1371600"/>
            <a:ext cx="8890000" cy="52578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1/17/2022</a:t>
            </a:r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25400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  <a:latin typeface="Perpetua"/>
              </a:rPr>
              <a:t>সাইকেল  চালানোর সময় মোবাইল ফোনে কথা বলা দুর্ঘটনার কারন। </a:t>
            </a:r>
            <a:endParaRPr lang="en-US" sz="2400">
              <a:latin typeface="Perpetua"/>
            </a:endParaRPr>
          </a:p>
        </p:txBody>
      </p:sp>
      <p:pic>
        <p:nvPicPr>
          <p:cNvPr id="50179" name="Picture 3" descr="image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138238"/>
            <a:ext cx="5029200" cy="5611812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398463"/>
            <a:ext cx="9144000" cy="606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latin typeface="Nirmala UI"/>
                <a:ea typeface="Times New Roman"/>
                <a:cs typeface="Nirmala UI"/>
              </a:rPr>
              <a:t>মোটর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সাইকেল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,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রিক্সা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,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অটো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,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গাড়ি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,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বাস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বা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যে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কোন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বাহন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রাস্তায়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চালাবার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আগে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পরিক্ষা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করুন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ব্রেক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,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হর্ন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,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সিগন্যাল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লাইট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,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চাকার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হাওয়া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,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তেল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,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মবিল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,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রিয়ার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ভিউ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মিরর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সব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ঠিক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ভাবে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কাজ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করছে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</a:t>
            </a:r>
            <a:r>
              <a:rPr lang="en-US" sz="4400" dirty="0" err="1">
                <a:latin typeface="Nirmala UI"/>
                <a:ea typeface="Times New Roman"/>
                <a:cs typeface="Nirmala UI"/>
              </a:rPr>
              <a:t>কিনা</a:t>
            </a:r>
            <a:r>
              <a:rPr lang="en-US" sz="4400" dirty="0">
                <a:latin typeface="Nirmala UI"/>
                <a:ea typeface="Times New Roman"/>
                <a:cs typeface="Nirmala UI"/>
              </a:rPr>
              <a:t> ।</a:t>
            </a:r>
            <a:endParaRPr lang="en-US" sz="44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185738"/>
            <a:ext cx="9144000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ট্রাফিক</a:t>
            </a:r>
            <a:r>
              <a:rPr lang="en-US" sz="4800" dirty="0">
                <a:solidFill>
                  <a:srgbClr val="FF000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সংকেত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ও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সাইন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গুলোর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অর্থ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জানুন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ও</a:t>
            </a:r>
            <a:endParaRPr lang="en-US" sz="48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মেনে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চলুন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।</a:t>
            </a: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Nirmala UI"/>
                <a:cs typeface="Nirmala UI"/>
              </a:rPr>
              <a:t>আমরা</a:t>
            </a:r>
            <a:r>
              <a:rPr lang="en-US" sz="4800" dirty="0">
                <a:latin typeface="Nirmala UI"/>
                <a:cs typeface="Nirmala UI"/>
              </a:rPr>
              <a:t> </a:t>
            </a:r>
            <a:r>
              <a:rPr lang="en-US" sz="4800" dirty="0" err="1">
                <a:latin typeface="Nirmala UI"/>
                <a:cs typeface="Nirmala UI"/>
              </a:rPr>
              <a:t>এখন</a:t>
            </a:r>
            <a:r>
              <a:rPr lang="en-US" sz="4800" dirty="0">
                <a:latin typeface="Nirmala UI"/>
                <a:cs typeface="Nirmala UI"/>
              </a:rPr>
              <a:t> </a:t>
            </a:r>
            <a:r>
              <a:rPr lang="en-US" sz="4800" dirty="0" err="1">
                <a:latin typeface="Nirmala UI"/>
                <a:cs typeface="Nirmala UI"/>
              </a:rPr>
              <a:t>কিছু</a:t>
            </a:r>
            <a:r>
              <a:rPr lang="en-US" sz="4800" dirty="0">
                <a:latin typeface="Nirmala UI"/>
                <a:cs typeface="Nirmala UI"/>
              </a:rPr>
              <a:t> </a:t>
            </a:r>
            <a:r>
              <a:rPr lang="en-US" sz="4800" dirty="0" err="1">
                <a:latin typeface="Nirmala UI"/>
                <a:cs typeface="Nirmala UI"/>
              </a:rPr>
              <a:t>বহুল</a:t>
            </a:r>
            <a:r>
              <a:rPr lang="en-US" sz="4800" dirty="0">
                <a:latin typeface="Nirmala UI"/>
                <a:cs typeface="Nirmala UI"/>
              </a:rPr>
              <a:t> </a:t>
            </a:r>
            <a:r>
              <a:rPr lang="en-US" sz="4800" dirty="0" err="1">
                <a:latin typeface="Nirmala UI"/>
                <a:cs typeface="Nirmala UI"/>
              </a:rPr>
              <a:t>ব্যবহৃত</a:t>
            </a:r>
            <a:r>
              <a:rPr lang="en-US" sz="4800" dirty="0">
                <a:latin typeface="Nirmala U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ট্রাফিক</a:t>
            </a:r>
            <a:r>
              <a:rPr lang="en-US" sz="4800" dirty="0"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সংকেত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ও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সাইন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গুলোর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অর্থ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দেখব</a:t>
            </a:r>
            <a:r>
              <a:rPr lang="en-US" sz="4800" dirty="0">
                <a:latin typeface="Nirmala UI"/>
                <a:ea typeface="Calibri"/>
                <a:cs typeface="Nirmala UI"/>
              </a:rPr>
              <a:t>। 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1/17/2022</a:t>
            </a:r>
          </a:p>
        </p:txBody>
      </p:sp>
      <p:pic>
        <p:nvPicPr>
          <p:cNvPr id="53250" name="Picture 3" descr="r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33750"/>
            <a:ext cx="2724150" cy="3524250"/>
          </a:xfrm>
          <a:prstGeom prst="rect">
            <a:avLst/>
          </a:prstGeom>
          <a:noFill/>
        </p:spPr>
      </p:pic>
      <p:pic>
        <p:nvPicPr>
          <p:cNvPr id="53251" name="Picture 2" descr="images (9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3352800"/>
            <a:ext cx="3124200" cy="3505200"/>
          </a:xfrm>
          <a:prstGeom prst="rect">
            <a:avLst/>
          </a:prstGeom>
          <a:noFill/>
        </p:spPr>
      </p:pic>
      <p:pic>
        <p:nvPicPr>
          <p:cNvPr id="53252" name="Picture 1" descr="imag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1219200"/>
            <a:ext cx="2995613" cy="3276600"/>
          </a:xfrm>
          <a:prstGeom prst="rect">
            <a:avLst/>
          </a:prstGeom>
          <a:noFill/>
        </p:spPr>
      </p:pic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317500" y="180975"/>
            <a:ext cx="8502650" cy="98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0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সামনে স্কুল, </a:t>
            </a:r>
            <a:r>
              <a:rPr lang="en-US" sz="4000">
                <a:latin typeface="Nirmala UI"/>
                <a:ea typeface="Calibri"/>
                <a:cs typeface="Nirmala UI"/>
              </a:rPr>
              <a:t>গতি কমান, আস্তে চলুন।</a:t>
            </a:r>
            <a:endParaRPr lang="en-US" sz="4000"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0" y="3981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Perpetua"/>
            </a:endParaRP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0" y="6610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3256" name="Rectangle 8"/>
          <p:cNvSpPr>
            <a:spLocks noChangeArrowheads="1"/>
          </p:cNvSpPr>
          <p:nvPr/>
        </p:nvSpPr>
        <p:spPr bwMode="auto">
          <a:xfrm>
            <a:off x="0" y="9048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1/17/2022</a:t>
            </a:r>
          </a:p>
        </p:txBody>
      </p:sp>
      <p:pic>
        <p:nvPicPr>
          <p:cNvPr id="54274" name="Picture 3" descr="r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513" y="3657600"/>
            <a:ext cx="3138487" cy="3124200"/>
          </a:xfrm>
          <a:prstGeom prst="rect">
            <a:avLst/>
          </a:prstGeom>
          <a:noFill/>
        </p:spPr>
      </p:pic>
      <p:pic>
        <p:nvPicPr>
          <p:cNvPr id="54275" name="Picture 0" descr="rs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447800"/>
            <a:ext cx="2971800" cy="2811463"/>
          </a:xfrm>
          <a:prstGeom prst="rect">
            <a:avLst/>
          </a:prstGeom>
          <a:noFill/>
        </p:spPr>
      </p:pic>
      <p:pic>
        <p:nvPicPr>
          <p:cNvPr id="54276" name="Picture 10" descr="images (1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57600"/>
            <a:ext cx="3048000" cy="3200400"/>
          </a:xfrm>
          <a:prstGeom prst="rect">
            <a:avLst/>
          </a:prstGeom>
          <a:noFill/>
        </p:spPr>
      </p:pic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511175" y="319088"/>
            <a:ext cx="8220075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পথচারী পারাপার ।  </a:t>
            </a:r>
            <a:r>
              <a:rPr lang="en-US" sz="3200">
                <a:latin typeface="Nirmala UI"/>
                <a:ea typeface="Calibri"/>
                <a:cs typeface="Nirmala UI"/>
              </a:rPr>
              <a:t>গতি কমান, আস্তে চলুন।</a:t>
            </a:r>
            <a:endParaRPr lang="en-US" sz="3200"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0" y="5762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0" y="7953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152400"/>
            <a:ext cx="88487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লাল বাতি জ্বলার মানে,  থামতেই  হবে। 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55299" name="Picture 32" descr="r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3700" y="990600"/>
            <a:ext cx="5880100" cy="5600700"/>
          </a:xfrm>
          <a:prstGeom prst="rect">
            <a:avLst/>
          </a:prstGeom>
          <a:noFill/>
        </p:spPr>
      </p:pic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496888"/>
            <a:ext cx="9144000" cy="551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রাস্তায়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চলাচলের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নিয়ম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শুধু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নিজে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জানলেই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হবে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না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।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সবাইকে</a:t>
            </a:r>
            <a:endParaRPr lang="en-US" sz="4000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বাস্তবে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নিয়ম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গুলি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মেনে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চলতে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হবে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।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সবাইকে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নিয়মগুলি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জানাতে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হবে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ও 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নিয়ম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মেনে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চলার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জন্য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উৎসাহিত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করতে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rial" charset="0"/>
                <a:cs typeface="Arial" charset="0"/>
              </a:rPr>
              <a:t>হবে</a:t>
            </a:r>
            <a:r>
              <a:rPr lang="en-US" sz="4000" b="1" dirty="0">
                <a:solidFill>
                  <a:srgbClr val="FF0000"/>
                </a:solidFill>
                <a:latin typeface="Arial" charset="0"/>
                <a:cs typeface="Arial" charset="0"/>
              </a:rPr>
              <a:t>।   </a:t>
            </a:r>
          </a:p>
        </p:txBody>
      </p:sp>
      <p:pic>
        <p:nvPicPr>
          <p:cNvPr id="4" name="5">
            <a:hlinkClick r:id="" action="ppaction://media"/>
          </p:cNvPr>
          <p:cNvPicPr>
            <a:picLocks noRot="1" noChangeAspect="1"/>
          </p:cNvPicPr>
          <p:nvPr>
            <a:wavAudioFile r:embed="rId1" name="5"/>
          </p:nvPr>
        </p:nvPicPr>
        <p:blipFill>
          <a:blip r:embed="rId3" cstate="print"/>
          <a:stretch>
            <a:fillRect/>
          </a:stretch>
        </p:blipFill>
        <p:spPr>
          <a:xfrm>
            <a:off x="381000" y="6324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34" descr="r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5181600" cy="5562600"/>
          </a:xfrm>
          <a:prstGeom prst="rect">
            <a:avLst/>
          </a:prstGeom>
          <a:noFill/>
        </p:spPr>
      </p:pic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0" y="120650"/>
            <a:ext cx="91440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হলুদ বাতি জ্বলার মানে, অতি ধীরে</a:t>
            </a:r>
            <a:r>
              <a:rPr lang="en-US" sz="24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। </a:t>
            </a:r>
            <a:endParaRPr lang="en-US" sz="8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0" y="6381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190500" y="44450"/>
            <a:ext cx="8555038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সবুজ বাতি জ্বলার মানে - চলুন।  </a:t>
            </a:r>
            <a:endParaRPr lang="en-US" sz="48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57347" name="Picture 33" descr="r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025525"/>
            <a:ext cx="5791200" cy="5670550"/>
          </a:xfrm>
          <a:prstGeom prst="rect">
            <a:avLst/>
          </a:prstGeom>
          <a:noFill/>
        </p:spPr>
      </p:pic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4029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103188"/>
            <a:ext cx="9144000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ডানে বাক, ডানে মোড়। </a:t>
            </a:r>
            <a:r>
              <a:rPr lang="en-US" sz="320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গতি কমান, আস্তে চলুন।</a:t>
            </a:r>
            <a:endParaRPr lang="en-US" sz="3200"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58371" name="Picture 16" descr="rs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225" y="1200150"/>
            <a:ext cx="5286375" cy="5505450"/>
          </a:xfrm>
          <a:prstGeom prst="rect">
            <a:avLst/>
          </a:prstGeom>
          <a:noFill/>
        </p:spPr>
      </p:pic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6115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230188" y="166688"/>
            <a:ext cx="8618537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বামে বাক, বামে মোড়। </a:t>
            </a:r>
            <a:r>
              <a:rPr lang="en-US" sz="320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গতি কমান, আস্তে চলুন।   </a:t>
            </a:r>
            <a:endParaRPr lang="en-US" sz="3200"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59395" name="Picture 73" descr="rs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914400"/>
            <a:ext cx="5183188" cy="5838825"/>
          </a:xfrm>
          <a:prstGeom prst="rect">
            <a:avLst/>
          </a:prstGeom>
          <a:noFill/>
        </p:spPr>
      </p:pic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0" y="7362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1/17/2022</a:t>
            </a:r>
          </a:p>
        </p:txBody>
      </p:sp>
      <p:pic>
        <p:nvPicPr>
          <p:cNvPr id="60418" name="Picture 14" descr="r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09800"/>
            <a:ext cx="4073525" cy="3638550"/>
          </a:xfrm>
          <a:prstGeom prst="rect">
            <a:avLst/>
          </a:prstGeom>
          <a:noFill/>
        </p:spPr>
      </p:pic>
      <p:pic>
        <p:nvPicPr>
          <p:cNvPr id="60419" name="Picture 17" descr="rs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438400"/>
            <a:ext cx="4286250" cy="4200525"/>
          </a:xfrm>
          <a:prstGeom prst="rect">
            <a:avLst/>
          </a:prstGeom>
          <a:noFill/>
        </p:spPr>
      </p:pic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373063" y="528638"/>
            <a:ext cx="83978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ডানে ডবল বাক । </a:t>
            </a:r>
            <a:r>
              <a:rPr lang="en-US" sz="360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গতি কমান, আস্তে চলুন।</a:t>
            </a:r>
            <a:endParaRPr lang="en-US" sz="3600"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0" y="3409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0" y="7610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409575" y="376238"/>
            <a:ext cx="83248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বামে</a:t>
            </a:r>
            <a:r>
              <a:rPr lang="en-US" sz="36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ডবল</a:t>
            </a:r>
            <a:r>
              <a:rPr lang="en-US" sz="36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বাক</a:t>
            </a:r>
            <a:r>
              <a:rPr lang="en-US" sz="36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। </a:t>
            </a:r>
            <a:r>
              <a:rPr lang="en-US" sz="3600" dirty="0" err="1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গতি</a:t>
            </a:r>
            <a:r>
              <a:rPr lang="en-US" sz="3600" dirty="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কমান</a:t>
            </a:r>
            <a:r>
              <a:rPr lang="en-US" sz="3600" dirty="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আস্তে</a:t>
            </a:r>
            <a:r>
              <a:rPr lang="en-US" sz="3600" dirty="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চলুন</a:t>
            </a:r>
            <a:r>
              <a:rPr lang="en-US" sz="3600" dirty="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।</a:t>
            </a:r>
            <a:endParaRPr lang="en-US" sz="3600" dirty="0"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61443" name="Picture 15" descr="rs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95400"/>
            <a:ext cx="5915025" cy="5381625"/>
          </a:xfrm>
          <a:prstGeom prst="rect">
            <a:avLst/>
          </a:prstGeom>
          <a:noFill/>
        </p:spPr>
      </p:pic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0" y="5838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219762" y="304800"/>
            <a:ext cx="892423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সামনে</a:t>
            </a:r>
            <a:r>
              <a:rPr lang="en-US" sz="36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হাসপাতাল</a:t>
            </a:r>
            <a:r>
              <a:rPr lang="en-US" sz="36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। </a:t>
            </a:r>
            <a:r>
              <a:rPr lang="en-US" sz="3600" dirty="0" err="1" smtClean="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গতি</a:t>
            </a:r>
            <a:r>
              <a:rPr lang="en-US" sz="3600" dirty="0" smtClean="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600" dirty="0" err="1" smtClean="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কমান</a:t>
            </a:r>
            <a:r>
              <a:rPr lang="en-US" sz="3600" dirty="0" smtClean="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, </a:t>
            </a:r>
            <a:r>
              <a:rPr lang="en-US" sz="3600" dirty="0" err="1" smtClean="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আস্তে</a:t>
            </a:r>
            <a:r>
              <a:rPr lang="en-US" sz="3600" dirty="0" smtClean="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3600" dirty="0" err="1" smtClean="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চলুন</a:t>
            </a:r>
            <a:r>
              <a:rPr lang="en-US" sz="3600" dirty="0" smtClean="0">
                <a:latin typeface="Perpetua"/>
              </a:rPr>
              <a:t>।</a:t>
            </a:r>
            <a:r>
              <a:rPr lang="en-US" sz="3600" dirty="0" smtClean="0">
                <a:solidFill>
                  <a:srgbClr val="FF0000"/>
                </a:solidFill>
                <a:latin typeface="Perpetua"/>
              </a:rPr>
              <a:t> </a:t>
            </a:r>
            <a:endParaRPr lang="en-US" sz="3600" dirty="0">
              <a:solidFill>
                <a:srgbClr val="FF0000"/>
              </a:solidFill>
              <a:latin typeface="Perpetu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62467" name="Picture 22" descr="download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914400"/>
            <a:ext cx="4114800" cy="5867400"/>
          </a:xfrm>
          <a:prstGeom prst="rect">
            <a:avLst/>
          </a:prstGeom>
          <a:noFill/>
        </p:spPr>
      </p:pic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0" y="7981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2460625" y="71438"/>
            <a:ext cx="42227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হর্ন বাজানো নিষেধ।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73731" name="Picture 56" descr="r4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838200"/>
            <a:ext cx="5505450" cy="5781675"/>
          </a:xfrm>
          <a:prstGeom prst="rect">
            <a:avLst/>
          </a:prstGeom>
          <a:noFill/>
        </p:spPr>
      </p:pic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0" y="6238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3" descr="download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362200"/>
            <a:ext cx="3962400" cy="3962400"/>
          </a:xfrm>
          <a:prstGeom prst="rect">
            <a:avLst/>
          </a:prstGeom>
          <a:noFill/>
        </p:spPr>
      </p:pic>
      <p:pic>
        <p:nvPicPr>
          <p:cNvPr id="63491" name="Picture 24" descr="download (3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57400"/>
            <a:ext cx="4800600" cy="4800600"/>
          </a:xfrm>
          <a:prstGeom prst="rect">
            <a:avLst/>
          </a:prstGeom>
          <a:noFill/>
        </p:spPr>
      </p:pic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0" y="481013"/>
            <a:ext cx="88392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সামনে ফেরিঘাট, খেয়াঘাট। </a:t>
            </a:r>
            <a:r>
              <a:rPr lang="en-US" sz="360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গতি কমান, আস্তে চলুন।</a:t>
            </a:r>
            <a:endParaRPr lang="en-US" sz="3600"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0" y="7353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3" descr="down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219200"/>
            <a:ext cx="2952750" cy="2838450"/>
          </a:xfrm>
          <a:prstGeom prst="rect">
            <a:avLst/>
          </a:prstGeom>
          <a:noFill/>
        </p:spPr>
      </p:pic>
      <p:pic>
        <p:nvPicPr>
          <p:cNvPr id="64515" name="Picture 28" descr="images (4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838200"/>
            <a:ext cx="4343400" cy="5638800"/>
          </a:xfrm>
          <a:prstGeom prst="rect">
            <a:avLst/>
          </a:prstGeom>
          <a:noFill/>
        </p:spPr>
      </p:pic>
      <p:pic>
        <p:nvPicPr>
          <p:cNvPr id="64516" name="Picture 29" descr="imag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4038600"/>
            <a:ext cx="2590800" cy="2590800"/>
          </a:xfrm>
          <a:prstGeom prst="rect">
            <a:avLst/>
          </a:prstGeom>
          <a:noFill/>
        </p:spPr>
      </p:pic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0" y="376238"/>
            <a:ext cx="8763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সামনে রেলগেট।</a:t>
            </a:r>
            <a:r>
              <a:rPr lang="en-US" sz="360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গতি কমান, আস্তে চলুন।</a:t>
            </a:r>
            <a:endParaRPr lang="en-US" sz="3600"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0" y="10363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674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আপনি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পথচারী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বা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কোন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বাহনের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চালক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হলে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,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রাস্তা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সেটা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যে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ধরনেরই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রাস্তাই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হোক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না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কেন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,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তা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দিয়ে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চলাচলের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সময়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যে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সাধারণ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নিয়মগুলি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জানতে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ও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মানতে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হয়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সেগুলো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এখানে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সন্নিবেশিত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হয়েছে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।  </a:t>
            </a:r>
            <a:endParaRPr lang="en-US" sz="4800" dirty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30" descr="railway-crossing-26540__48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9688" y="1295400"/>
            <a:ext cx="4024312" cy="3543300"/>
          </a:xfrm>
          <a:prstGeom prst="rect">
            <a:avLst/>
          </a:prstGeom>
          <a:noFill/>
        </p:spPr>
      </p:pic>
      <p:pic>
        <p:nvPicPr>
          <p:cNvPr id="65539" name="Picture 31" descr="rs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95400"/>
            <a:ext cx="4210050" cy="3676650"/>
          </a:xfrm>
          <a:prstGeom prst="rect">
            <a:avLst/>
          </a:prstGeom>
          <a:noFill/>
        </p:spPr>
      </p:pic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117475"/>
            <a:ext cx="883920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সামনে রেলগেট বিহীন রেল ক্রসিং ।</a:t>
            </a:r>
            <a:endParaRPr lang="en-US" sz="40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0" y="3543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0" y="7219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1992313" y="193675"/>
            <a:ext cx="51593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0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ডান দিক ঘেসে চলুন।</a:t>
            </a:r>
            <a:endParaRPr lang="en-US" sz="40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66563" name="Picture 40" descr="images (3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225" y="1266825"/>
            <a:ext cx="5514975" cy="5514975"/>
          </a:xfrm>
          <a:prstGeom prst="rect">
            <a:avLst/>
          </a:prstGeom>
          <a:noFill/>
        </p:spPr>
      </p:pic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5972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0" y="71438"/>
            <a:ext cx="8915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বাম দিক ঘেসে চলুন।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67587" name="Picture 39" descr="images (1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914400"/>
            <a:ext cx="5791200" cy="5772150"/>
          </a:xfrm>
          <a:prstGeom prst="rect">
            <a:avLst/>
          </a:prstGeom>
          <a:noFill/>
        </p:spPr>
      </p:pic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0" y="628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1600200" y="71438"/>
            <a:ext cx="59229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ডানে মোড় নিষেধ।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68611" name="Picture 47" descr="r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762000"/>
            <a:ext cx="5257800" cy="5943600"/>
          </a:xfrm>
          <a:prstGeom prst="rect">
            <a:avLst/>
          </a:prstGeom>
          <a:noFill/>
        </p:spPr>
      </p:pic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7686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2465388" y="136525"/>
            <a:ext cx="4062412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 ইউ টার্ন নিষেধ।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69635" name="Picture 48" descr="r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5975" y="762000"/>
            <a:ext cx="4924425" cy="5867400"/>
          </a:xfrm>
          <a:prstGeom prst="rect">
            <a:avLst/>
          </a:prstGeom>
          <a:noFill/>
        </p:spPr>
      </p:pic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0" y="7543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2971800" y="152400"/>
            <a:ext cx="37560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বামে মোড় নিষেধ।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70659" name="Picture 49" descr="r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762000"/>
            <a:ext cx="5410200" cy="5934075"/>
          </a:xfrm>
          <a:prstGeom prst="rect">
            <a:avLst/>
          </a:prstGeom>
          <a:noFill/>
        </p:spPr>
      </p:pic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7639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50" descr="r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514600"/>
            <a:ext cx="3390900" cy="3962400"/>
          </a:xfrm>
          <a:prstGeom prst="rect">
            <a:avLst/>
          </a:prstGeom>
          <a:noFill/>
        </p:spPr>
      </p:pic>
      <p:pic>
        <p:nvPicPr>
          <p:cNvPr id="71683" name="Picture 46" descr="r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667000"/>
            <a:ext cx="3600450" cy="3600450"/>
          </a:xfrm>
          <a:prstGeom prst="rect">
            <a:avLst/>
          </a:prstGeom>
          <a:noFill/>
        </p:spPr>
      </p:pic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152400" y="666750"/>
            <a:ext cx="88392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ওভার টেকিং নিষেধ।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0" y="4419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0" y="8020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1255713" y="228600"/>
            <a:ext cx="70739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সব ধরনের যানবাহন  প্রবেশ নিষেধ।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72707" name="Picture 51" descr="r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914400"/>
            <a:ext cx="5048250" cy="5715000"/>
          </a:xfrm>
          <a:prstGeom prst="rect">
            <a:avLst/>
          </a:prstGeom>
          <a:noFill/>
        </p:spPr>
      </p:pic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6296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2895600" y="228600"/>
            <a:ext cx="3840163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পার্কিং নিষেধ।</a:t>
            </a:r>
            <a:endParaRPr lang="en-US" sz="48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endParaRPr lang="en-US" sz="4800">
              <a:latin typeface="Arial" charset="0"/>
              <a:cs typeface="Arial" charset="0"/>
            </a:endParaRPr>
          </a:p>
        </p:txBody>
      </p:sp>
      <p:pic>
        <p:nvPicPr>
          <p:cNvPr id="74755" name="Picture 54" descr="r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219200"/>
            <a:ext cx="5324475" cy="5324475"/>
          </a:xfrm>
          <a:prstGeom prst="rect">
            <a:avLst/>
          </a:prstGeom>
          <a:noFill/>
        </p:spPr>
      </p:pic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578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1676400" y="381000"/>
            <a:ext cx="60388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মোবাইল ফোন ব্যবহার নিষেধ।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75779" name="Picture 53" descr="r4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1533525"/>
            <a:ext cx="3638550" cy="5172075"/>
          </a:xfrm>
          <a:prstGeom prst="rect">
            <a:avLst/>
          </a:prstGeom>
          <a:noFill/>
        </p:spPr>
      </p:pic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5629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latin typeface="Nirmala UI"/>
                <a:ea typeface="Calibri"/>
                <a:cs typeface="Nirmala UI"/>
              </a:rPr>
              <a:t> </a:t>
            </a: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681038"/>
            <a:ext cx="9144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আমরা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যদি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নিজ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নিজ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অবস্থান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থেকে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সচেতন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হই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তাহলে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হয়তো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আমদের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সড়ক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নিরাপদ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হবে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।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নিজে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সচেতন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থাকি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এবং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অন্যকে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সচেতন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করে</a:t>
            </a:r>
            <a:r>
              <a:rPr lang="en-US" sz="4800" dirty="0">
                <a:solidFill>
                  <a:srgbClr val="002060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তুলি</a:t>
            </a:r>
            <a:r>
              <a:rPr lang="en-US" sz="4800" dirty="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।</a:t>
            </a:r>
            <a:endParaRPr lang="en-US" sz="4800" dirty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pic>
        <p:nvPicPr>
          <p:cNvPr id="4" name="7">
            <a:hlinkClick r:id="" action="ppaction://media"/>
          </p:cNvPr>
          <p:cNvPicPr>
            <a:picLocks noRot="1" noChangeAspect="1"/>
          </p:cNvPicPr>
          <p:nvPr>
            <a:wavAudioFile r:embed="rId1" name="7"/>
          </p:nvPr>
        </p:nvPicPr>
        <p:blipFill>
          <a:blip r:embed="rId3" cstate="print"/>
          <a:stretch>
            <a:fillRect/>
          </a:stretch>
        </p:blipFill>
        <p:spPr>
          <a:xfrm>
            <a:off x="914400" y="5791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2278063" y="381000"/>
            <a:ext cx="54959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একদিকে চলাচলের রাস্তা ।  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76803" name="Picture 72" descr="r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828800"/>
            <a:ext cx="5762625" cy="4810125"/>
          </a:xfrm>
          <a:prstGeom prst="rect">
            <a:avLst/>
          </a:prstGeom>
          <a:noFill/>
        </p:spPr>
      </p:pic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0" y="5267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2514600" y="457200"/>
            <a:ext cx="43243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সামনের দিকে চলুন।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77827" name="Picture 70" descr="r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524000"/>
            <a:ext cx="4267200" cy="5214938"/>
          </a:xfrm>
          <a:prstGeom prst="rect">
            <a:avLst/>
          </a:prstGeom>
          <a:noFill/>
        </p:spPr>
      </p:pic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0" y="7686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2606675" y="227013"/>
            <a:ext cx="40513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সর্ব নিম্ন গতিসীমা  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78851" name="Picture 71" descr="r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295400"/>
            <a:ext cx="4267200" cy="5186363"/>
          </a:xfrm>
          <a:prstGeom prst="rect">
            <a:avLst/>
          </a:prstGeom>
          <a:noFill/>
        </p:spPr>
      </p:pic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0" y="7762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901700" y="533400"/>
            <a:ext cx="7569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টি জংসন  বা তিন রাস্তার সংযোগ স্থল  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79875" name="Picture 79" descr="images (5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95400"/>
            <a:ext cx="4819650" cy="4819650"/>
          </a:xfrm>
          <a:prstGeom prst="rect">
            <a:avLst/>
          </a:prstGeom>
          <a:noFill/>
        </p:spPr>
      </p:pic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5276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3962400" y="228600"/>
            <a:ext cx="16795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চৌরাস্তা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80899" name="Picture 80" descr="images (6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295400"/>
            <a:ext cx="4600575" cy="4600575"/>
          </a:xfrm>
          <a:prstGeom prst="rect">
            <a:avLst/>
          </a:prstGeom>
          <a:noFill/>
        </p:spPr>
      </p:pic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0" y="5057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048000" y="304800"/>
            <a:ext cx="35988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পার্শ্ব রাস্তা ডানে</a:t>
            </a:r>
            <a:endParaRPr lang="en-US" sz="36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81923" name="Picture 82" descr="images (2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371600"/>
            <a:ext cx="6267450" cy="5438775"/>
          </a:xfrm>
          <a:prstGeom prst="rect">
            <a:avLst/>
          </a:prstGeom>
          <a:noFill/>
        </p:spPr>
      </p:pic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5895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images (4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838200"/>
            <a:ext cx="7681912" cy="5170488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91" descr="r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38400"/>
            <a:ext cx="3695700" cy="2847975"/>
          </a:xfrm>
          <a:prstGeom prst="rect">
            <a:avLst/>
          </a:prstGeom>
          <a:noFill/>
        </p:spPr>
      </p:pic>
      <p:pic>
        <p:nvPicPr>
          <p:cNvPr id="83971" name="Picture 4" descr="r2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981200"/>
            <a:ext cx="4457700" cy="3162300"/>
          </a:xfrm>
          <a:prstGeom prst="rect">
            <a:avLst/>
          </a:prstGeom>
          <a:noFill/>
        </p:spPr>
      </p:pic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2057400" y="914400"/>
            <a:ext cx="483552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আঁকাবাকা রাস্তা । </a:t>
            </a:r>
            <a:endParaRPr lang="en-US" sz="48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646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2081213" y="273050"/>
            <a:ext cx="4808537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সাইকেল চলবে। </a:t>
            </a:r>
            <a:endParaRPr lang="en-US" sz="48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84995" name="Picture 88" descr="r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600200"/>
            <a:ext cx="4781550" cy="5124450"/>
          </a:xfrm>
          <a:prstGeom prst="rect">
            <a:avLst/>
          </a:prstGeom>
          <a:noFill/>
        </p:spPr>
      </p:pic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5581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615950" y="55563"/>
            <a:ext cx="79121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মটর সাইকেল চালানো নিষেধ।</a:t>
            </a:r>
            <a:endParaRPr lang="en-US" sz="48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86019" name="Picture 45" descr="r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1150" y="990600"/>
            <a:ext cx="5810250" cy="5810250"/>
          </a:xfrm>
          <a:prstGeom prst="rect">
            <a:avLst/>
          </a:prstGeom>
          <a:noFill/>
        </p:spPr>
      </p:pic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6267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612775"/>
            <a:ext cx="91440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2060"/>
                </a:solidFill>
                <a:latin typeface="Nirmala UI"/>
                <a:ea typeface="Calibri"/>
                <a:cs typeface="Nirmala UI"/>
              </a:rPr>
              <a:t>সড়কে চলাচলের সময় আপনি নিজে সতর্ক ও  সাবধান  থাকবেন। আশেপাশে দৃষ্টি রাখতে হবে কারন অন্যলোকের ভুলের কারনেও  যেন আপনি আঘাত প্রাপ্ত না হন ।  </a:t>
            </a:r>
            <a:endParaRPr lang="en-US" sz="480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8">
            <a:hlinkClick r:id="" action="ppaction://media"/>
          </p:cNvPr>
          <p:cNvPicPr>
            <a:picLocks noRot="1" noChangeAspect="1"/>
          </p:cNvPicPr>
          <p:nvPr>
            <a:wavAudioFile r:embed="rId1" name="8"/>
          </p:nvPr>
        </p:nvPicPr>
        <p:blipFill>
          <a:blip r:embed="rId3" cstate="print"/>
          <a:stretch>
            <a:fillRect/>
          </a:stretch>
        </p:blipFill>
        <p:spPr>
          <a:xfrm>
            <a:off x="457200" y="6248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r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8663" y="1109663"/>
            <a:ext cx="5146675" cy="4638675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" descr="r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5863" y="1417638"/>
            <a:ext cx="4232275" cy="4022725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05" descr="Bangladesh-Traffic-signs-negativ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1828800"/>
          </a:xfrm>
          <a:prstGeom prst="rect">
            <a:avLst/>
          </a:prstGeom>
          <a:noFill/>
        </p:spPr>
      </p:pic>
      <p:pic>
        <p:nvPicPr>
          <p:cNvPr id="89091" name="Picture 103" descr="Bangladesh-Traffic-signs-ale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57600"/>
            <a:ext cx="9144000" cy="1524000"/>
          </a:xfrm>
          <a:prstGeom prst="rect">
            <a:avLst/>
          </a:prstGeom>
          <a:noFill/>
        </p:spPr>
      </p:pic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Perpetua"/>
            </a:endParaRP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1581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Bangladesh-Traffic-signs-inform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9413" y="1695450"/>
            <a:ext cx="5845175" cy="34671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14" descr="rs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"/>
            <a:ext cx="7772400" cy="64262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1/17/2022</a:t>
            </a:r>
          </a:p>
        </p:txBody>
      </p:sp>
      <p:pic>
        <p:nvPicPr>
          <p:cNvPr id="92162" name="Picture 115" descr="rs6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07963"/>
            <a:ext cx="8991600" cy="6650037"/>
          </a:xfrm>
          <a:prstGeom prst="rect">
            <a:avLst/>
          </a:prstGeom>
          <a:noFill/>
        </p:spPr>
      </p:pic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Perpetua"/>
            </a:endParaRP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0" y="3981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0" y="843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1/17/2022</a:t>
            </a:r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258763" y="223838"/>
            <a:ext cx="86264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সামনে গতিরোধক, </a:t>
            </a:r>
            <a:r>
              <a:rPr lang="en-US" sz="360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গতি কমান, আস্তে চলুন।</a:t>
            </a:r>
            <a:endParaRPr lang="en-US" sz="3600"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93187" name="Picture 6" descr="i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981200"/>
            <a:ext cx="5038725" cy="4648200"/>
          </a:xfrm>
          <a:prstGeom prst="rect">
            <a:avLst/>
          </a:prstGeom>
          <a:noFill/>
        </p:spPr>
      </p:pic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0" y="6218238"/>
            <a:ext cx="9144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7030A0"/>
                </a:solidFill>
                <a:latin typeface="Nirmala UI"/>
                <a:ea typeface="Calibri"/>
                <a:cs typeface="Nirmala UI"/>
              </a:rPr>
              <a:t>পরবর্তী ভার্সন  আরও তথ্য বহুল করার চেষ্টা থাকবে। ধন্যবাদ। </a:t>
            </a:r>
            <a:endParaRPr lang="en-US" sz="800">
              <a:solidFill>
                <a:srgbClr val="7030A0"/>
              </a:solidFill>
              <a:latin typeface="Arial" charset="0"/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latin typeface="Nirmala UI"/>
                <a:ea typeface="Calibri"/>
                <a:cs typeface="Nirmala UI"/>
              </a:rPr>
              <a:t> </a:t>
            </a: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612775"/>
            <a:ext cx="91440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অভিভাবকদের  প্রতি বিনীত অনুরোধ  </a:t>
            </a:r>
            <a:endParaRPr lang="en-US" sz="4000">
              <a:latin typeface="Arial" charset="0"/>
              <a:cs typeface="Arial" charset="0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>
                <a:latin typeface="Nirmala UI"/>
                <a:ea typeface="Calibri"/>
                <a:cs typeface="Nirmala UI"/>
              </a:rPr>
              <a:t>আপনার তরুণ বা কিশোর বয়সী সন্তানকে মোটর সাইকেল কিনে দেয়ার আগে  নিজ দায়িত্বে তাঁকে মোটর সাইকেল চালানো </a:t>
            </a:r>
            <a:r>
              <a:rPr lang="en-US" sz="400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প্রশিক্ষণ গ্রহন ও লাইসেন্স নেবার ব্যবস্থা নিশ্চিত করুন । </a:t>
            </a:r>
            <a:endParaRPr lang="en-US" sz="400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1304925"/>
            <a:ext cx="91440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latin typeface="Nirmala UI"/>
                <a:ea typeface="Calibri"/>
                <a:cs typeface="Nirmala UI"/>
              </a:rPr>
              <a:t>আপনার তরুণ বা কিশোর বয়সী সন্তানকে মোটর সাইকেল কিনে দেয়ার আগে তাঁর ও অন্য  পথচারীর নিরাপত্তার  জন্য তাঁকে যেইসব নিয়ম  জানতে ও মানতে  হবে সেই নিয়ম গুলো তাঁকে জানতে ও মানতে বাধ্য করুন।   </a:t>
            </a:r>
            <a:endParaRPr lang="en-US" sz="36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1720850"/>
            <a:ext cx="91440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latin typeface="Nirmala UI"/>
                <a:ea typeface="Calibri"/>
                <a:cs typeface="Nirmala UI"/>
              </a:rPr>
              <a:t>বাংলাদেশের রাস্তা গুলি বিশেষ করে  মোটর সাইকেল এর রেস খেলার জায়গা বা রেসিং ট্র্যাক নয় ।</a:t>
            </a:r>
            <a:endParaRPr lang="en-US" sz="48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1073150"/>
            <a:ext cx="9144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latin typeface="Nirmala UI"/>
                <a:ea typeface="Calibri"/>
                <a:cs typeface="Nirmala UI"/>
              </a:rPr>
              <a:t>তাড়াতাড়ি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যাবার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চেষ্টার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ফলে</a:t>
            </a:r>
            <a:endParaRPr lang="en-US" sz="4800" dirty="0">
              <a:latin typeface="Nirmala UI"/>
              <a:ea typeface="Calibri"/>
              <a:cs typeface="Nirmala UI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বেশিরভাগ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দুর্ঘটনা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ঘটে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।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latin typeface="Nirmala UI"/>
                <a:ea typeface="Calibri"/>
                <a:cs typeface="Nirmala UI"/>
              </a:rPr>
              <a:t>তাই</a:t>
            </a:r>
            <a:r>
              <a:rPr lang="en-US" sz="4800" dirty="0"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অতি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দ্রুতগতিতে</a:t>
            </a:r>
            <a:r>
              <a:rPr lang="en-US" sz="4800" dirty="0">
                <a:solidFill>
                  <a:srgbClr val="FF0000"/>
                </a:solidFill>
                <a:latin typeface="Nirmala UI"/>
                <a:ea typeface="Calibri"/>
                <a:cs typeface="Nirmala UI"/>
              </a:rPr>
              <a:t>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FF0000"/>
                </a:solidFill>
                <a:latin typeface="Nirmala UI"/>
                <a:cs typeface="Nirmala UI"/>
              </a:rPr>
              <a:t>কোন</a:t>
            </a:r>
            <a:r>
              <a:rPr lang="en-US" sz="4800" dirty="0">
                <a:solidFill>
                  <a:srgbClr val="FF0000"/>
                </a:solidFill>
                <a:latin typeface="Nirmala U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cs typeface="Nirmala UI"/>
              </a:rPr>
              <a:t>বাহন</a:t>
            </a:r>
            <a:r>
              <a:rPr lang="en-US" sz="4800" dirty="0">
                <a:solidFill>
                  <a:srgbClr val="FF0000"/>
                </a:solidFill>
                <a:latin typeface="Nirmala U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cs typeface="Nirmala UI"/>
              </a:rPr>
              <a:t>চালানো</a:t>
            </a:r>
            <a:r>
              <a:rPr lang="en-US" sz="4800" dirty="0">
                <a:solidFill>
                  <a:srgbClr val="FF0000"/>
                </a:solidFill>
                <a:latin typeface="Nirmala UI"/>
                <a:cs typeface="Nirmala UI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Nirmala UI"/>
                <a:cs typeface="Nirmala UI"/>
              </a:rPr>
              <a:t>যাবেনা</a:t>
            </a:r>
            <a:r>
              <a:rPr lang="en-US" sz="4800" dirty="0">
                <a:solidFill>
                  <a:srgbClr val="FF0000"/>
                </a:solidFill>
                <a:latin typeface="Nirmala UI"/>
                <a:cs typeface="Nirmala UI"/>
              </a:rPr>
              <a:t>।</a:t>
            </a:r>
            <a:endParaRPr lang="en-US" sz="48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4" name="9">
            <a:hlinkClick r:id="" action="ppaction://media"/>
          </p:cNvPr>
          <p:cNvPicPr>
            <a:picLocks noRot="1" noChangeAspect="1"/>
          </p:cNvPicPr>
          <p:nvPr>
            <a:wavAudioFile r:embed="rId1" name="9"/>
          </p:nvPr>
        </p:nvPicPr>
        <p:blipFill>
          <a:blip r:embed="rId3" cstate="print"/>
          <a:stretch>
            <a:fillRect/>
          </a:stretch>
        </p:blipFill>
        <p:spPr>
          <a:xfrm>
            <a:off x="381000" y="60960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0" y="681038"/>
            <a:ext cx="9144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latin typeface="Nirmala UI"/>
                <a:ea typeface="Calibri"/>
                <a:cs typeface="Nirmala UI"/>
              </a:rPr>
              <a:t>রাস্তায় একে বেকে এবং ফুলস্পিডে  বাইক চালানো কোনও কৃতিত্বের কাজ নয় , বরং নিজের ও অন্যের  মৃত্যু ও পঙ্গুত্বের   ঝুঁকি  বাড়ায় । সেটা   যেন সে কখনই না করে  ।</a:t>
            </a:r>
            <a:endParaRPr lang="en-US" sz="48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681038"/>
            <a:ext cx="9144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latin typeface="Nirmala UI"/>
                <a:ea typeface="Calibri"/>
                <a:cs typeface="Nirmala UI"/>
              </a:rPr>
              <a:t>মোটর সাইকেল এর লুকিং গ্লাস খুলে রাখা   এক্সিডেন্ট  এর অন্যতম  কারন।  এটা স্মার্টনেস নয় বরং, বোকামি  ও অপরাধ । বাস্তব জীবন সিনেমা নয়।</a:t>
            </a:r>
            <a:endParaRPr lang="en-US" sz="48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-304800" y="2181225"/>
            <a:ext cx="97536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ট্রাফিক</a:t>
            </a:r>
            <a:r>
              <a:rPr lang="en-US" sz="4800">
                <a:solidFill>
                  <a:srgbClr val="333333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4800">
                <a:solidFill>
                  <a:srgbClr val="333333"/>
                </a:solidFill>
                <a:latin typeface="Nirmala UI"/>
                <a:ea typeface="Calibri"/>
                <a:cs typeface="Nirmala UI"/>
              </a:rPr>
              <a:t>সংকেত ও রোড সাইন এর অর্থ জানুন ও মেনে চলুন। </a:t>
            </a:r>
            <a:endParaRPr lang="en-US" sz="48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1235075"/>
            <a:ext cx="914400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সঠিক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স্থানে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মোটর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যান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পার্কিং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না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করলে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বা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নির্ধারিত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স্থানে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যাত্রী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বা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পণ্য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ওঠানামা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না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করলে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পাঁচ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হাজার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টাকা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জরিমানা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করা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হবে।</a:t>
            </a:r>
            <a:endParaRPr lang="en-US" sz="48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0" y="2274888"/>
            <a:ext cx="91440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গাড়ি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চালানোর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সময</a:t>
            </a:r>
            <a:r>
              <a:rPr lang="en-US" sz="4800" dirty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়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মোবাইল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ফোনে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কথা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বলা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দণ্ডনীয়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অপরাধ</a:t>
            </a:r>
            <a:r>
              <a:rPr lang="en-US" sz="4800" dirty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।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0" y="1789113"/>
            <a:ext cx="9144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গাড়ি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চালানোর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জন্য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বয়স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অন্তত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১৮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বছর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হতে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হবে।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এই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বিধান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আগেও</a:t>
            </a:r>
            <a:r>
              <a:rPr lang="en-US" sz="48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ছিল।</a:t>
            </a:r>
            <a:endParaRPr lang="en-US" sz="48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0" y="2897348"/>
            <a:ext cx="9144000" cy="106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হেলমেট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না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পরা</a:t>
            </a:r>
            <a:r>
              <a:rPr lang="en-US" sz="4800" dirty="0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একটি</a:t>
            </a:r>
            <a:r>
              <a:rPr lang="en-US" sz="4800" dirty="0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  </a:t>
            </a:r>
            <a:r>
              <a:rPr lang="en-US" sz="4800" dirty="0" err="1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। 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228600"/>
            <a:ext cx="9144000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সিটবেল্ট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না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বাঁধা</a:t>
            </a:r>
            <a:r>
              <a:rPr lang="en-US" sz="4800" dirty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একটি</a:t>
            </a:r>
            <a:r>
              <a:rPr lang="en-US" sz="4800" dirty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 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অপরাধ</a:t>
            </a:r>
            <a:r>
              <a:rPr lang="en-US" sz="4800" dirty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। </a:t>
            </a:r>
            <a:endParaRPr lang="en-US" sz="4800" dirty="0">
              <a:latin typeface="Arial" charset="0"/>
              <a:cs typeface="Arial" charset="0"/>
            </a:endParaRPr>
          </a:p>
        </p:txBody>
      </p:sp>
      <p:pic>
        <p:nvPicPr>
          <p:cNvPr id="108547" name="Picture 2" descr="images (14)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1600200"/>
            <a:ext cx="8851900" cy="4605338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2274838"/>
            <a:ext cx="9144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সংরক্ষিত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আসনে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অন্য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কোনও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যাত্রী</a:t>
            </a:r>
            <a:r>
              <a:rPr lang="en-US" sz="4800" dirty="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বসা</a:t>
            </a:r>
            <a:r>
              <a:rPr lang="en-US" sz="4800" dirty="0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একটি</a:t>
            </a:r>
            <a:r>
              <a:rPr lang="en-US" sz="4800" dirty="0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  </a:t>
            </a:r>
            <a:r>
              <a:rPr lang="en-US" sz="4800" dirty="0" err="1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অপরাধ</a:t>
            </a:r>
            <a:r>
              <a:rPr lang="en-US" sz="4800" dirty="0" smtClean="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। ।</a:t>
            </a:r>
            <a:endParaRPr lang="en-US" sz="4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0" y="1166813"/>
            <a:ext cx="9144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বাংলাদেশ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রিসার্চ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ইন্সটিটিউটের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গবেষণা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বলছে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,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দেশে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প্রতি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বছর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সড়ক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দুর্ঘটনায়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গড়ে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১২,০০০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মানুষ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নিহত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ও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৩৫,০০০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আহত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  <a:r>
              <a:rPr lang="en-US" sz="3600">
                <a:solidFill>
                  <a:srgbClr val="000000"/>
                </a:solidFill>
                <a:latin typeface="Nirmala UI"/>
                <a:ea typeface="Times New Roman"/>
                <a:cs typeface="Nirmala UI"/>
              </a:rPr>
              <a:t>হন।</a:t>
            </a:r>
            <a:r>
              <a:rPr lang="en-US" sz="3600">
                <a:solidFill>
                  <a:srgbClr val="000000"/>
                </a:solidFill>
                <a:latin typeface="Segoe UI"/>
                <a:ea typeface="Times New Roman"/>
                <a:cs typeface="Segoe UI"/>
              </a:rPr>
              <a:t> 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latin typeface="Perpetua"/>
              </a:rPr>
              <a:t>নতুন এই আইন হয়তো মানুষকে আরো বেশি সচেতন করতে বাধ্য করবে।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quity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</a:majorFont>
      <a:minorFont>
        <a:latin typeface="Perpet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quity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Equity">
      <a:majorFont>
        <a:latin typeface="Franklin Gothic Book"/>
        <a:ea typeface=""/>
        <a:cs typeface=""/>
      </a:majorFont>
      <a:minorFont>
        <a:latin typeface="Perpet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Equity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Equity">
      <a:majorFont>
        <a:latin typeface="Franklin Gothic Book"/>
        <a:ea typeface=""/>
        <a:cs typeface=""/>
      </a:majorFont>
      <a:minorFont>
        <a:latin typeface="Perpet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Equity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Equity">
      <a:majorFont>
        <a:latin typeface="Franklin Gothic Book"/>
        <a:ea typeface=""/>
        <a:cs typeface=""/>
      </a:majorFont>
      <a:minorFont>
        <a:latin typeface="Perpet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Equity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Equity">
      <a:majorFont>
        <a:latin typeface="Franklin Gothic Book"/>
        <a:ea typeface=""/>
        <a:cs typeface=""/>
      </a:majorFont>
      <a:minorFont>
        <a:latin typeface="Perpet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941</TotalTime>
  <Words>1846</Words>
  <Application>Microsoft Office PowerPoint</Application>
  <PresentationFormat>On-screen Show (4:3)</PresentationFormat>
  <Paragraphs>163</Paragraphs>
  <Slides>121</Slides>
  <Notes>0</Notes>
  <HiddenSlides>0</HiddenSlides>
  <MMClips>28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121</vt:i4>
      </vt:variant>
    </vt:vector>
  </HeadingPairs>
  <TitlesOfParts>
    <vt:vector size="126" baseType="lpstr">
      <vt:lpstr>Equity</vt:lpstr>
      <vt:lpstr>1_Equity</vt:lpstr>
      <vt:lpstr>2_Equity</vt:lpstr>
      <vt:lpstr>3_Equity</vt:lpstr>
      <vt:lpstr>4_Equity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ICT_LAB</dc:creator>
  <cp:lastModifiedBy>ICT_LAB</cp:lastModifiedBy>
  <cp:revision>96</cp:revision>
  <dcterms:created xsi:type="dcterms:W3CDTF">2022-01-12T15:22:07Z</dcterms:created>
  <dcterms:modified xsi:type="dcterms:W3CDTF">2022-01-29T07:29:27Z</dcterms:modified>
</cp:coreProperties>
</file>